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5" r:id="rId1"/>
    <p:sldMasterId id="2147484377" r:id="rId2"/>
    <p:sldMasterId id="2147484541" r:id="rId3"/>
  </p:sldMasterIdLst>
  <p:sldIdLst>
    <p:sldId id="1050" r:id="rId4"/>
    <p:sldId id="1051" r:id="rId5"/>
    <p:sldId id="1052" r:id="rId6"/>
    <p:sldId id="1049" r:id="rId7"/>
    <p:sldId id="1020" r:id="rId8"/>
    <p:sldId id="257" r:id="rId9"/>
    <p:sldId id="258" r:id="rId10"/>
    <p:sldId id="261" r:id="rId11"/>
    <p:sldId id="259" r:id="rId12"/>
    <p:sldId id="262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58" autoAdjust="0"/>
    <p:restoredTop sz="94660"/>
  </p:normalViewPr>
  <p:slideViewPr>
    <p:cSldViewPr snapToGrid="0">
      <p:cViewPr varScale="1">
        <p:scale>
          <a:sx n="83" d="100"/>
          <a:sy n="83" d="100"/>
        </p:scale>
        <p:origin x="46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5712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103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4994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855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0209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56688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1224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0275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405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954416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4997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5127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184054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3683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22813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09121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769940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874872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79987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19189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541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468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76718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58030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72188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77437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4070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32118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656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797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21524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266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895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5848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6" r:id="rId1"/>
    <p:sldLayoutId id="2147484337" r:id="rId2"/>
    <p:sldLayoutId id="2147484338" r:id="rId3"/>
    <p:sldLayoutId id="2147484339" r:id="rId4"/>
    <p:sldLayoutId id="2147484340" r:id="rId5"/>
    <p:sldLayoutId id="2147484341" r:id="rId6"/>
    <p:sldLayoutId id="2147484342" r:id="rId7"/>
    <p:sldLayoutId id="2147484343" r:id="rId8"/>
    <p:sldLayoutId id="2147484344" r:id="rId9"/>
    <p:sldLayoutId id="2147484345" r:id="rId10"/>
    <p:sldLayoutId id="214748434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334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78" r:id="rId1"/>
    <p:sldLayoutId id="2147484379" r:id="rId2"/>
    <p:sldLayoutId id="2147484380" r:id="rId3"/>
    <p:sldLayoutId id="2147484381" r:id="rId4"/>
    <p:sldLayoutId id="2147484382" r:id="rId5"/>
    <p:sldLayoutId id="2147484383" r:id="rId6"/>
    <p:sldLayoutId id="2147484384" r:id="rId7"/>
    <p:sldLayoutId id="2147484385" r:id="rId8"/>
    <p:sldLayoutId id="2147484386" r:id="rId9"/>
    <p:sldLayoutId id="2147484387" r:id="rId10"/>
    <p:sldLayoutId id="21474843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pct25">
          <a:fgClr>
            <a:schemeClr val="accent4">
              <a:lumMod val="20000"/>
              <a:lumOff val="8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621F2C-B6D4-4B05-85BD-A431AA1B6F70}" type="datetimeFigureOut">
              <a:rPr lang="zh-TW" altLang="en-US" smtClean="0"/>
              <a:t>2025/5/14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FBD10-7830-455C-9E4C-CA35C0E706C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20034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2" r:id="rId1"/>
    <p:sldLayoutId id="2147484543" r:id="rId2"/>
    <p:sldLayoutId id="2147484544" r:id="rId3"/>
    <p:sldLayoutId id="2147484545" r:id="rId4"/>
    <p:sldLayoutId id="2147484546" r:id="rId5"/>
    <p:sldLayoutId id="2147484547" r:id="rId6"/>
    <p:sldLayoutId id="2147484548" r:id="rId7"/>
    <p:sldLayoutId id="2147484549" r:id="rId8"/>
    <p:sldLayoutId id="2147484550" r:id="rId9"/>
    <p:sldLayoutId id="2147484551" r:id="rId10"/>
    <p:sldLayoutId id="214748455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jpeg"/><Relationship Id="rId4" Type="http://schemas.openxmlformats.org/officeDocument/2006/relationships/image" Target="../media/image3.png"/><Relationship Id="rId9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9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png"/><Relationship Id="rId11" Type="http://schemas.openxmlformats.org/officeDocument/2006/relationships/image" Target="../media/image5.png"/><Relationship Id="rId5" Type="http://schemas.openxmlformats.org/officeDocument/2006/relationships/image" Target="../media/image11.jpeg"/><Relationship Id="rId10" Type="http://schemas.openxmlformats.org/officeDocument/2006/relationships/image" Target="../media/image3.png"/><Relationship Id="rId4" Type="http://schemas.openxmlformats.org/officeDocument/2006/relationships/image" Target="../media/image10.jpeg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4.png"/><Relationship Id="rId11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512318" y="4787807"/>
            <a:ext cx="10838170" cy="1524502"/>
          </a:xfrm>
          <a:prstGeom prst="wedgeRoundRectCallout">
            <a:avLst>
              <a:gd name="adj1" fmla="val 7425"/>
              <a:gd name="adj2" fmla="val -8593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3351"/>
            <a:ext cx="2844800" cy="365125"/>
          </a:xfrm>
        </p:spPr>
        <p:txBody>
          <a:bodyPr/>
          <a:lstStyle/>
          <a:p>
            <a:fld id="{171B6C37-5F0B-4E65-BDA8-F3637009DBDB}" type="slidenum">
              <a:rPr lang="zh-TW" altLang="en-US" smtClean="0"/>
              <a:t>1</a:t>
            </a:fld>
            <a:endParaRPr lang="zh-TW" altLang="en-US" dirty="0"/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315777" y="4882123"/>
            <a:ext cx="11183797" cy="1600865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使用智慧卡學生證臨櫃兌餐，請店員協助用卡感應領餐。卡片用卡感應後會確認領餐資格，並依結果進行金額折扣並完成領餐。</a:t>
            </a:r>
            <a:endParaRPr lang="en-US" altLang="zh-TW" sz="2400" b="1" dirty="0">
              <a:latin typeface="微軟正黑體" panose="020B0604030504040204" pitchFamily="34" charset="-120"/>
            </a:endParaRPr>
          </a:p>
          <a:p>
            <a:pPr marL="354013" indent="0">
              <a:buNone/>
            </a:pPr>
            <a:r>
              <a:rPr lang="zh-TW" altLang="zh-TW" sz="2400" b="1" dirty="0">
                <a:latin typeface="微軟正黑體" panose="020B0604030504040204" pitchFamily="34" charset="-120"/>
              </a:rPr>
              <a:t>如無法領餐，超商店員會告知錯誤訊息給學生</a:t>
            </a:r>
            <a:r>
              <a:rPr lang="zh-TW" altLang="en-US" sz="2400" b="1" dirty="0">
                <a:latin typeface="微軟正黑體" panose="020B0604030504040204" pitchFamily="34" charset="-120"/>
              </a:rPr>
              <a:t>，並說明</a:t>
            </a:r>
            <a:r>
              <a:rPr lang="zh-TW" altLang="zh-TW" sz="2400" b="1" dirty="0">
                <a:latin typeface="微軟正黑體" panose="020B0604030504040204" pitchFamily="34" charset="-120"/>
              </a:rPr>
              <a:t>不可領餐之原因。</a:t>
            </a:r>
            <a:endParaRPr lang="en-US" altLang="zh-TW" sz="2400" b="1" dirty="0">
              <a:latin typeface="微軟正黑體" panose="020B0604030504040204" pitchFamily="34" charset="-120"/>
            </a:endParaRPr>
          </a:p>
        </p:txBody>
      </p:sp>
      <p:sp>
        <p:nvSpPr>
          <p:cNvPr id="22" name="投影片編號版面配置區 3"/>
          <p:cNvSpPr txBox="1">
            <a:spLocks/>
          </p:cNvSpPr>
          <p:nvPr/>
        </p:nvSpPr>
        <p:spPr>
          <a:xfrm>
            <a:off x="8737600" y="6483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1B6C37-5F0B-4E65-BDA8-F3637009DBDB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03" y="1743782"/>
            <a:ext cx="938924" cy="1454494"/>
          </a:xfrm>
          <a:prstGeom prst="rect">
            <a:avLst/>
          </a:prstGeom>
        </p:spPr>
      </p:pic>
      <p:cxnSp>
        <p:nvCxnSpPr>
          <p:cNvPr id="26" name="直線單箭頭接點 25"/>
          <p:cNvCxnSpPr/>
          <p:nvPr/>
        </p:nvCxnSpPr>
        <p:spPr>
          <a:xfrm>
            <a:off x="2382370" y="2400609"/>
            <a:ext cx="1245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圖片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315" y="1900242"/>
            <a:ext cx="1188088" cy="1202266"/>
          </a:xfrm>
          <a:prstGeom prst="rect">
            <a:avLst/>
          </a:prstGeom>
        </p:spPr>
      </p:pic>
      <p:cxnSp>
        <p:nvCxnSpPr>
          <p:cNvPr id="49" name="直線單箭頭接點 48"/>
          <p:cNvCxnSpPr/>
          <p:nvPr/>
        </p:nvCxnSpPr>
        <p:spPr>
          <a:xfrm>
            <a:off x="8431149" y="23939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9480598" y="3173859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享用餐點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680586" y="3284772"/>
            <a:ext cx="2593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持數位學生證至可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POS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機兌領的超商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八角星形 59"/>
          <p:cNvSpPr/>
          <p:nvPr/>
        </p:nvSpPr>
        <p:spPr>
          <a:xfrm>
            <a:off x="2668607" y="2645765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1" name="八角星形 60"/>
          <p:cNvSpPr/>
          <p:nvPr/>
        </p:nvSpPr>
        <p:spPr>
          <a:xfrm>
            <a:off x="5324360" y="2645765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2" name="八角星形 61"/>
          <p:cNvSpPr/>
          <p:nvPr/>
        </p:nvSpPr>
        <p:spPr>
          <a:xfrm>
            <a:off x="8629437" y="253379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>
            <a:off x="5149184" y="2397927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標題 1"/>
          <p:cNvSpPr>
            <a:spLocks noGrp="1"/>
          </p:cNvSpPr>
          <p:nvPr>
            <p:ph type="title"/>
          </p:nvPr>
        </p:nvSpPr>
        <p:spPr>
          <a:xfrm>
            <a:off x="3627783" y="88589"/>
            <a:ext cx="5773226" cy="65166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櫃台超商兌領流程</a:t>
            </a:r>
          </a:p>
        </p:txBody>
      </p:sp>
      <p:pic>
        <p:nvPicPr>
          <p:cNvPr id="25" name="圖片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3925" y="2330958"/>
            <a:ext cx="719254" cy="732281"/>
          </a:xfrm>
          <a:prstGeom prst="rect">
            <a:avLst/>
          </a:prstGeom>
        </p:spPr>
      </p:pic>
      <p:pic>
        <p:nvPicPr>
          <p:cNvPr id="29" name="圖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99144" y="1556984"/>
            <a:ext cx="691981" cy="686478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57D91E63-DE49-435D-858C-4165440B234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9794" y="2343677"/>
            <a:ext cx="719390" cy="786452"/>
          </a:xfrm>
          <a:prstGeom prst="rect">
            <a:avLst/>
          </a:prstGeom>
        </p:spPr>
      </p:pic>
      <p:pic>
        <p:nvPicPr>
          <p:cNvPr id="27" name="Picture 2" descr="https://photo.518.com.tw/selfmedia/articles/1519/16432626385934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8108" y="1846042"/>
            <a:ext cx="1478844" cy="1109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文字方塊 31"/>
          <p:cNvSpPr txBox="1"/>
          <p:nvPr/>
        </p:nvSpPr>
        <p:spPr>
          <a:xfrm>
            <a:off x="5620379" y="3035638"/>
            <a:ext cx="32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告知櫃台服務人員要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「政府兌換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苗栗縣安心午餐」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以學生證靠卡完成兌餐</a:t>
            </a:r>
          </a:p>
        </p:txBody>
      </p:sp>
      <p:pic>
        <p:nvPicPr>
          <p:cNvPr id="28" name="圖片 27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24" t="27536" r="33230" b="29159"/>
          <a:stretch/>
        </p:blipFill>
        <p:spPr>
          <a:xfrm>
            <a:off x="3502422" y="1406702"/>
            <a:ext cx="1032083" cy="101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5015AFF3-8ED4-4F66-9FDF-7FE62ED37B41" descr="F6D56348554545D816E5CC2544D3C7C39F89660C.jpg">
            <a:extLst>
              <a:ext uri="{FF2B5EF4-FFF2-40B4-BE49-F238E27FC236}">
                <a16:creationId xmlns:a16="http://schemas.microsoft.com/office/drawing/2014/main" id="{2EDE59ED-0824-48B5-A0A3-D87155B8C7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301" y="1874685"/>
            <a:ext cx="1325750" cy="83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4333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2EBFE-4735-4632-86D7-71D7F982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日券領取範例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222E19-7AC0-45DF-9807-EB3C3581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926076"/>
            <a:ext cx="10515600" cy="4351337"/>
          </a:xfrm>
        </p:spPr>
        <p:txBody>
          <a:bodyPr/>
          <a:lstStyle/>
          <a:p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三明治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鮮奶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便當：</a:t>
            </a:r>
            <a:r>
              <a:rPr lang="en-US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180</a:t>
            </a:r>
            <a:r>
              <a:rPr lang="zh-TW" altLang="en-US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元  </a:t>
            </a:r>
            <a:endParaRPr lang="en-US" altLang="zh-TW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(20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元餘額不可再使用，期限內可再使用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注意：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7-11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必須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張餐券使用後再使用</a:t>
            </a:r>
            <a:r>
              <a:rPr lang="en-US" altLang="zh-TW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張</a:t>
            </a:r>
            <a:endParaRPr lang="en-US" altLang="zh-TW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便當*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包子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義大利麵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鮮奶*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     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(85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元餘額不可再使用，期限內可再使用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   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4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差額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元自付，期限內可再使用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55616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315777" y="4379060"/>
            <a:ext cx="11462093" cy="2136207"/>
          </a:xfrm>
          <a:prstGeom prst="wedgeRoundRectCallout">
            <a:avLst>
              <a:gd name="adj1" fmla="val -23528"/>
              <a:gd name="adj2" fmla="val -480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3351"/>
            <a:ext cx="2844800" cy="365125"/>
          </a:xfrm>
        </p:spPr>
        <p:txBody>
          <a:bodyPr/>
          <a:lstStyle/>
          <a:p>
            <a:fld id="{171B6C37-5F0B-4E65-BDA8-F3637009DBDB}" type="slidenum">
              <a:rPr lang="zh-TW" altLang="en-US" smtClean="0"/>
              <a:t>2</a:t>
            </a:fld>
            <a:endParaRPr lang="zh-TW" altLang="en-US" dirty="0"/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538997" y="4441531"/>
            <a:ext cx="11410678" cy="2073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臨櫃系統優化，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挑選餐點、持學生證至櫃檯收銀機靠卡，即可兌餐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持學生證至超商櫃台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挑選</a:t>
            </a:r>
            <a:r>
              <a:rPr lang="en-US" altLang="zh-TW" sz="2400" b="1" dirty="0">
                <a:latin typeface="微軟正黑體" panose="020B0604030504040204" pitchFamily="34" charset="-120"/>
              </a:rPr>
              <a:t>109-110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元美味餐點　　</a:t>
            </a:r>
            <a:br>
              <a:rPr lang="en-US" altLang="zh-TW" sz="2400" b="1" dirty="0">
                <a:latin typeface="微軟正黑體" panose="020B0604030504040204" pitchFamily="34" charset="-120"/>
              </a:rPr>
            </a:br>
            <a:r>
              <a:rPr lang="en-US" altLang="zh-TW" sz="2400" b="1" dirty="0">
                <a:latin typeface="微軟正黑體" panose="020B0604030504040204" pitchFamily="34" charset="-12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告知櫃台服務人員要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「政府兌換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苗栗縣安心午餐」</a:t>
            </a:r>
            <a:r>
              <a:rPr lang="zh-TW" altLang="en-US" sz="2400" b="1" dirty="0">
                <a:latin typeface="微軟正黑體" panose="020B0604030504040204" pitchFamily="34" charset="-120"/>
              </a:rPr>
              <a:t>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將卡片放置感應區靠卡</a:t>
            </a:r>
            <a:r>
              <a:rPr lang="en-US" altLang="zh-TW" sz="2400" b="1" dirty="0">
                <a:latin typeface="微軟正黑體" panose="020B0604030504040204" pitchFamily="34" charset="-120"/>
              </a:rPr>
              <a:t> </a:t>
            </a: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5. </a:t>
            </a:r>
            <a:r>
              <a:rPr lang="zh-TW" altLang="en-US" sz="2400" b="1" dirty="0">
                <a:latin typeface="微軟正黑體" panose="020B0604030504040204" pitchFamily="34" charset="-120"/>
              </a:rPr>
              <a:t>不足</a:t>
            </a:r>
            <a:r>
              <a:rPr lang="en-US" altLang="zh-TW" sz="2400" b="1" dirty="0">
                <a:latin typeface="微軟正黑體" panose="020B0604030504040204" pitchFamily="34" charset="-120"/>
              </a:rPr>
              <a:t>109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元</a:t>
            </a:r>
            <a:r>
              <a:rPr lang="en-US" altLang="zh-TW" sz="2400" b="1" dirty="0">
                <a:latin typeface="微軟正黑體" panose="020B0604030504040204" pitchFamily="34" charset="-120"/>
              </a:rPr>
              <a:t>7-11</a:t>
            </a:r>
            <a:r>
              <a:rPr lang="zh-TW" altLang="en-US" sz="2400" b="1" dirty="0">
                <a:latin typeface="微軟正黑體" panose="020B0604030504040204" pitchFamily="34" charset="-120"/>
              </a:rPr>
              <a:t>需加購商品 </a:t>
            </a:r>
            <a:r>
              <a:rPr lang="en-US" altLang="zh-TW" sz="2400" b="1" dirty="0">
                <a:latin typeface="微軟正黑體" panose="020B0604030504040204" pitchFamily="34" charset="-120"/>
              </a:rPr>
              <a:t>(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可挑選茶葉蛋、塑膠袋</a:t>
            </a:r>
            <a:r>
              <a:rPr lang="en-US" altLang="zh-TW" sz="2400" b="1" dirty="0">
                <a:latin typeface="微軟正黑體" panose="020B0604030504040204" pitchFamily="34" charset="-120"/>
              </a:rPr>
              <a:t>..);</a:t>
            </a:r>
            <a:r>
              <a:rPr lang="zh-TW" altLang="en-US" sz="2400" b="1" dirty="0">
                <a:latin typeface="微軟正黑體" panose="020B0604030504040204" pitchFamily="34" charset="-120"/>
              </a:rPr>
              <a:t>超過金額補差額付款</a:t>
            </a:r>
            <a:endParaRPr lang="en-US" altLang="zh-TW" sz="2400" b="1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完成兌餐享用美味餐點</a:t>
            </a:r>
            <a:endParaRPr lang="en-US" altLang="zh-TW" sz="2400" b="1" dirty="0">
              <a:latin typeface="微軟正黑體" panose="020B0604030504040204" pitchFamily="34" charset="-120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7634646" y="5329809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725835" y="5740231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725835" y="6128302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3794597" y="4953923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投影片編號版面配置區 3"/>
          <p:cNvSpPr txBox="1">
            <a:spLocks/>
          </p:cNvSpPr>
          <p:nvPr/>
        </p:nvSpPr>
        <p:spPr>
          <a:xfrm>
            <a:off x="8737600" y="6483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1B6C37-5F0B-4E65-BDA8-F3637009DBDB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" y="2102059"/>
            <a:ext cx="938924" cy="1454494"/>
          </a:xfrm>
          <a:prstGeom prst="rect">
            <a:avLst/>
          </a:prstGeom>
        </p:spPr>
      </p:pic>
      <p:cxnSp>
        <p:nvCxnSpPr>
          <p:cNvPr id="26" name="直線單箭頭接點 25"/>
          <p:cNvCxnSpPr/>
          <p:nvPr/>
        </p:nvCxnSpPr>
        <p:spPr>
          <a:xfrm>
            <a:off x="1448091" y="2770478"/>
            <a:ext cx="1245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6650741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文字方塊 56"/>
          <p:cNvSpPr txBox="1"/>
          <p:nvPr/>
        </p:nvSpPr>
        <p:spPr>
          <a:xfrm>
            <a:off x="7197831" y="3310032"/>
            <a:ext cx="3295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告知櫃台服務人員要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「政府兌換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苗栗縣安心午餐」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以學生證靠卡完成兌餐</a:t>
            </a:r>
          </a:p>
        </p:txBody>
      </p:sp>
      <p:sp>
        <p:nvSpPr>
          <p:cNvPr id="58" name="文字方塊 57"/>
          <p:cNvSpPr txBox="1"/>
          <p:nvPr/>
        </p:nvSpPr>
        <p:spPr>
          <a:xfrm>
            <a:off x="10786524" y="3399416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享用餐點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760586" y="3400536"/>
            <a:ext cx="286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持智慧卡學生證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至統一超商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八角星形 59"/>
          <p:cNvSpPr/>
          <p:nvPr/>
        </p:nvSpPr>
        <p:spPr>
          <a:xfrm>
            <a:off x="1734328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1" name="八角星形 60"/>
          <p:cNvSpPr/>
          <p:nvPr/>
        </p:nvSpPr>
        <p:spPr>
          <a:xfrm>
            <a:off x="4390081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2" name="八角星形 61"/>
          <p:cNvSpPr/>
          <p:nvPr/>
        </p:nvSpPr>
        <p:spPr>
          <a:xfrm>
            <a:off x="6891654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>
            <a:off x="4214905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9797124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八角星形 65"/>
          <p:cNvSpPr/>
          <p:nvPr/>
        </p:nvSpPr>
        <p:spPr>
          <a:xfrm>
            <a:off x="10033667" y="2986652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7" name="標題 1"/>
          <p:cNvSpPr>
            <a:spLocks noGrp="1"/>
          </p:cNvSpPr>
          <p:nvPr>
            <p:ph type="title"/>
          </p:nvPr>
        </p:nvSpPr>
        <p:spPr>
          <a:xfrm>
            <a:off x="3943185" y="147581"/>
            <a:ext cx="7177099" cy="65166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臨櫃兌領流程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05754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有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帶卡</a:t>
            </a:r>
          </a:p>
        </p:txBody>
      </p:sp>
      <p:pic>
        <p:nvPicPr>
          <p:cNvPr id="1028" name="Picture 4" descr="https://www.7-11.com.tw/freshfoods/5_ForeignDishes/images/ForeignDishes_4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77" y="2157522"/>
            <a:ext cx="1434402" cy="10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統一超商永續發展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r="14060"/>
          <a:stretch/>
        </p:blipFill>
        <p:spPr bwMode="auto">
          <a:xfrm>
            <a:off x="5222592" y="1842141"/>
            <a:ext cx="1402382" cy="14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5173000" y="3404701"/>
            <a:ext cx="15733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美味餐點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photo.518.com.tw/selfmedia/articles/1519/164326263859346.jpe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92" y="1814376"/>
            <a:ext cx="1994207" cy="14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苗栗縣政府113學年度全面推展智慧校園「智慧校園親師生平台《苗栗e校園APP》」暨「數位學生證」 —讓親師生溝通零距離｜聯合文學unitas生活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792" y="1296480"/>
            <a:ext cx="1953322" cy="1307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圖片 29">
            <a:extLst>
              <a:ext uri="{FF2B5EF4-FFF2-40B4-BE49-F238E27FC236}">
                <a16:creationId xmlns:a16="http://schemas.microsoft.com/office/drawing/2014/main" id="{6EADA00D-5D66-48C4-A809-579D03EFD02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24" t="27536" r="33230" b="29159"/>
          <a:stretch/>
        </p:blipFill>
        <p:spPr>
          <a:xfrm>
            <a:off x="2911103" y="1356334"/>
            <a:ext cx="1032083" cy="1015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7B1DF97-90A8-DB90-43C1-DF813257455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52610" y="1556984"/>
            <a:ext cx="691981" cy="6864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12FD9F0B-8D60-FEB4-652E-63E8F4CBFF4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13490" y="2414082"/>
            <a:ext cx="719254" cy="7322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7593652-2D92-AB10-137B-2CE297ACCC7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580046" y="2417565"/>
            <a:ext cx="7193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85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圖說文字 10"/>
          <p:cNvSpPr/>
          <p:nvPr/>
        </p:nvSpPr>
        <p:spPr>
          <a:xfrm>
            <a:off x="315777" y="4379060"/>
            <a:ext cx="11462093" cy="2136207"/>
          </a:xfrm>
          <a:prstGeom prst="wedgeRoundRectCallout">
            <a:avLst>
              <a:gd name="adj1" fmla="val -23528"/>
              <a:gd name="adj2" fmla="val -4805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3351"/>
            <a:ext cx="2844800" cy="365125"/>
          </a:xfrm>
        </p:spPr>
        <p:txBody>
          <a:bodyPr/>
          <a:lstStyle/>
          <a:p>
            <a:fld id="{171B6C37-5F0B-4E65-BDA8-F3637009DBDB}" type="slidenum">
              <a:rPr lang="zh-TW" altLang="en-US" smtClean="0"/>
              <a:t>3</a:t>
            </a:fld>
            <a:endParaRPr lang="zh-TW" altLang="en-US" dirty="0"/>
          </a:p>
        </p:txBody>
      </p:sp>
      <p:sp>
        <p:nvSpPr>
          <p:cNvPr id="31" name="內容版面配置區 2"/>
          <p:cNvSpPr txBox="1">
            <a:spLocks/>
          </p:cNvSpPr>
          <p:nvPr/>
        </p:nvSpPr>
        <p:spPr>
          <a:xfrm>
            <a:off x="538997" y="4441531"/>
            <a:ext cx="11410678" cy="207373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臨櫃系統優化，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挑選餐點、至櫃檯報學號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悠遊卡號，即可兌餐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!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 </a:t>
            </a:r>
            <a:endParaRPr lang="en-US" altLang="zh-TW" sz="2400" b="1" dirty="0">
              <a:solidFill>
                <a:srgbClr val="FF0000"/>
              </a:solidFill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en-US" altLang="zh-TW" sz="2400" b="1" dirty="0">
                <a:latin typeface="微軟正黑體" panose="020B0604030504040204" pitchFamily="34" charset="-120"/>
              </a:rPr>
              <a:t>1.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至櫃台報學號</a:t>
            </a:r>
            <a:r>
              <a:rPr lang="en-US" altLang="zh-TW" sz="2400" b="1" dirty="0">
                <a:latin typeface="微軟正黑體" panose="020B0604030504040204" pitchFamily="34" charset="-120"/>
              </a:rPr>
              <a:t>+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卡號     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2.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挑選</a:t>
            </a:r>
            <a:r>
              <a:rPr lang="en-US" altLang="zh-TW" sz="2400" b="1" dirty="0">
                <a:latin typeface="微軟正黑體" panose="020B0604030504040204" pitchFamily="34" charset="-120"/>
              </a:rPr>
              <a:t>109-110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元美味餐點　　</a:t>
            </a:r>
            <a:br>
              <a:rPr lang="en-US" altLang="zh-TW" sz="2400" b="1" dirty="0">
                <a:latin typeface="微軟正黑體" panose="020B0604030504040204" pitchFamily="34" charset="-120"/>
              </a:rPr>
            </a:br>
            <a:r>
              <a:rPr lang="en-US" altLang="zh-TW" sz="2400" b="1" dirty="0">
                <a:latin typeface="微軟正黑體" panose="020B0604030504040204" pitchFamily="34" charset="-120"/>
              </a:rPr>
              <a:t>3.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告知櫃台服務人員要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「政府兌換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-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苗栗縣安心午餐」</a:t>
            </a:r>
            <a:r>
              <a:rPr lang="zh-TW" altLang="en-US" sz="2400" b="1" dirty="0">
                <a:latin typeface="微軟正黑體" panose="020B0604030504040204" pitchFamily="34" charset="-120"/>
              </a:rPr>
              <a:t>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4.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未帶卡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報學號</a:t>
            </a:r>
            <a:r>
              <a:rPr lang="en-US" altLang="zh-TW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+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</a:rPr>
              <a:t>悠遊卡號</a:t>
            </a:r>
            <a:endParaRPr lang="en-US" altLang="zh-TW" sz="2400" b="1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5.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不足</a:t>
            </a:r>
            <a:r>
              <a:rPr lang="en-US" altLang="zh-TW" sz="2400" b="1" dirty="0">
                <a:latin typeface="微軟正黑體" panose="020B0604030504040204" pitchFamily="34" charset="-120"/>
              </a:rPr>
              <a:t>109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元</a:t>
            </a:r>
            <a:r>
              <a:rPr lang="en-US" altLang="zh-TW" sz="2400" b="1" dirty="0">
                <a:latin typeface="微軟正黑體" panose="020B0604030504040204" pitchFamily="34" charset="-120"/>
              </a:rPr>
              <a:t>7-11</a:t>
            </a:r>
            <a:r>
              <a:rPr lang="zh-TW" altLang="en-US" sz="2400" b="1" dirty="0">
                <a:latin typeface="微軟正黑體" panose="020B0604030504040204" pitchFamily="34" charset="-120"/>
              </a:rPr>
              <a:t>需加購商品 </a:t>
            </a:r>
            <a:r>
              <a:rPr lang="en-US" altLang="zh-TW" sz="2400" b="1" dirty="0">
                <a:latin typeface="微軟正黑體" panose="020B0604030504040204" pitchFamily="34" charset="-120"/>
              </a:rPr>
              <a:t>(7-11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可挑選茶葉蛋、塑膠袋</a:t>
            </a:r>
            <a:r>
              <a:rPr lang="en-US" altLang="zh-TW" sz="2400" b="1" dirty="0">
                <a:latin typeface="微軟正黑體" panose="020B0604030504040204" pitchFamily="34" charset="-120"/>
              </a:rPr>
              <a:t>..);</a:t>
            </a:r>
            <a:r>
              <a:rPr lang="zh-TW" altLang="en-US" sz="2400" b="1" dirty="0">
                <a:latin typeface="微軟正黑體" panose="020B0604030504040204" pitchFamily="34" charset="-120"/>
              </a:rPr>
              <a:t>超過補差額付款</a:t>
            </a:r>
            <a:endParaRPr lang="en-US" altLang="zh-TW" sz="2400" b="1" dirty="0">
              <a:latin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b="1" dirty="0">
                <a:latin typeface="微軟正黑體" panose="020B0604030504040204" pitchFamily="34" charset="-120"/>
              </a:rPr>
              <a:t>　　</a:t>
            </a:r>
            <a:r>
              <a:rPr lang="en-US" altLang="zh-TW" sz="2400" b="1" dirty="0">
                <a:latin typeface="微軟正黑體" panose="020B0604030504040204" pitchFamily="34" charset="-120"/>
              </a:rPr>
              <a:t>6.</a:t>
            </a:r>
            <a:r>
              <a:rPr lang="zh-TW" altLang="en-US" sz="2400" b="1" dirty="0">
                <a:latin typeface="微軟正黑體" panose="020B0604030504040204" pitchFamily="34" charset="-120"/>
              </a:rPr>
              <a:t>完成兌餐享用美味餐點</a:t>
            </a:r>
            <a:endParaRPr lang="en-US" altLang="zh-TW" sz="2400" b="1" dirty="0">
              <a:latin typeface="微軟正黑體" panose="020B0604030504040204" pitchFamily="34" charset="-120"/>
            </a:endParaRPr>
          </a:p>
        </p:txBody>
      </p:sp>
      <p:sp>
        <p:nvSpPr>
          <p:cNvPr id="41" name="向右箭號 40"/>
          <p:cNvSpPr/>
          <p:nvPr/>
        </p:nvSpPr>
        <p:spPr>
          <a:xfrm>
            <a:off x="7634646" y="5329809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2" name="向右箭號 41"/>
          <p:cNvSpPr/>
          <p:nvPr/>
        </p:nvSpPr>
        <p:spPr>
          <a:xfrm>
            <a:off x="725835" y="5740231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向右箭號 42"/>
          <p:cNvSpPr/>
          <p:nvPr/>
        </p:nvSpPr>
        <p:spPr>
          <a:xfrm>
            <a:off x="725835" y="6128302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4" name="向右箭號 43"/>
          <p:cNvSpPr/>
          <p:nvPr/>
        </p:nvSpPr>
        <p:spPr>
          <a:xfrm>
            <a:off x="3794597" y="4953923"/>
            <a:ext cx="297180" cy="29718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2" name="投影片編號版面配置區 3"/>
          <p:cNvSpPr txBox="1">
            <a:spLocks/>
          </p:cNvSpPr>
          <p:nvPr/>
        </p:nvSpPr>
        <p:spPr>
          <a:xfrm>
            <a:off x="8737600" y="6483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71B6C37-5F0B-4E65-BDA8-F3637009DBDB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30" y="2102059"/>
            <a:ext cx="938924" cy="1454494"/>
          </a:xfrm>
          <a:prstGeom prst="rect">
            <a:avLst/>
          </a:prstGeom>
        </p:spPr>
      </p:pic>
      <p:cxnSp>
        <p:nvCxnSpPr>
          <p:cNvPr id="26" name="直線單箭頭接點 25"/>
          <p:cNvCxnSpPr/>
          <p:nvPr/>
        </p:nvCxnSpPr>
        <p:spPr>
          <a:xfrm>
            <a:off x="1448091" y="2770478"/>
            <a:ext cx="124541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直線單箭頭接點 48"/>
          <p:cNvCxnSpPr/>
          <p:nvPr/>
        </p:nvCxnSpPr>
        <p:spPr>
          <a:xfrm>
            <a:off x="6650741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文字方塊 57"/>
          <p:cNvSpPr txBox="1"/>
          <p:nvPr/>
        </p:nvSpPr>
        <p:spPr>
          <a:xfrm>
            <a:off x="10786524" y="3399416"/>
            <a:ext cx="134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完成兌餐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享用餐點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9" name="文字方塊 58"/>
          <p:cNvSpPr txBox="1"/>
          <p:nvPr/>
        </p:nvSpPr>
        <p:spPr>
          <a:xfrm>
            <a:off x="1760586" y="3400536"/>
            <a:ext cx="28663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7:00~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下午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7:00</a:t>
            </a: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準備學號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悠遊卡號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至櫃檯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0" name="八角星形 59"/>
          <p:cNvSpPr/>
          <p:nvPr/>
        </p:nvSpPr>
        <p:spPr>
          <a:xfrm>
            <a:off x="1734328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61" name="八角星形 60"/>
          <p:cNvSpPr/>
          <p:nvPr/>
        </p:nvSpPr>
        <p:spPr>
          <a:xfrm>
            <a:off x="4390081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62" name="八角星形 61"/>
          <p:cNvSpPr/>
          <p:nvPr/>
        </p:nvSpPr>
        <p:spPr>
          <a:xfrm>
            <a:off x="6891654" y="3015634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cxnSp>
        <p:nvCxnSpPr>
          <p:cNvPr id="64" name="直線單箭頭接點 63"/>
          <p:cNvCxnSpPr/>
          <p:nvPr/>
        </p:nvCxnSpPr>
        <p:spPr>
          <a:xfrm>
            <a:off x="4214905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單箭頭接點 64"/>
          <p:cNvCxnSpPr/>
          <p:nvPr/>
        </p:nvCxnSpPr>
        <p:spPr>
          <a:xfrm>
            <a:off x="9797124" y="2767796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八角星形 65"/>
          <p:cNvSpPr/>
          <p:nvPr/>
        </p:nvSpPr>
        <p:spPr>
          <a:xfrm>
            <a:off x="10033667" y="2986652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4</a:t>
            </a:r>
            <a:endParaRPr lang="zh-TW" altLang="en-US" dirty="0"/>
          </a:p>
        </p:txBody>
      </p:sp>
      <p:sp>
        <p:nvSpPr>
          <p:cNvPr id="67" name="標題 1"/>
          <p:cNvSpPr>
            <a:spLocks noGrp="1"/>
          </p:cNvSpPr>
          <p:nvPr>
            <p:ph type="title"/>
          </p:nvPr>
        </p:nvSpPr>
        <p:spPr>
          <a:xfrm>
            <a:off x="3943187" y="162329"/>
            <a:ext cx="7132852" cy="651661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臨櫃兌領流程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</a:t>
            </a:r>
            <a:r>
              <a:rPr lang="zh-TW" altLang="en-US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未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帶卡</a:t>
            </a: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24" t="27536" r="33230" b="29159"/>
          <a:stretch/>
        </p:blipFill>
        <p:spPr>
          <a:xfrm>
            <a:off x="2676236" y="1836500"/>
            <a:ext cx="855555" cy="842045"/>
          </a:xfrm>
          <a:prstGeom prst="rect">
            <a:avLst/>
          </a:prstGeom>
        </p:spPr>
      </p:pic>
      <p:pic>
        <p:nvPicPr>
          <p:cNvPr id="1028" name="Picture 4" descr="https://www.7-11.com.tw/freshfoods/5_ForeignDishes/images/ForeignDishes_41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9677" y="2157522"/>
            <a:ext cx="1434402" cy="107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統一超商永續發展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13" r="14060"/>
          <a:stretch/>
        </p:blipFill>
        <p:spPr bwMode="auto">
          <a:xfrm>
            <a:off x="5222592" y="1842141"/>
            <a:ext cx="1402382" cy="1462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文字方塊 37"/>
          <p:cNvSpPr txBox="1"/>
          <p:nvPr/>
        </p:nvSpPr>
        <p:spPr>
          <a:xfrm>
            <a:off x="4948634" y="3404701"/>
            <a:ext cx="1797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109-110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元</a:t>
            </a:r>
            <a:endParaRPr lang="en-US" altLang="zh-TW" b="1" u="sng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美味餐點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1026" name="Picture 2" descr="https://photo.518.com.tw/selfmedia/articles/1519/164326263859346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7792" y="1814376"/>
            <a:ext cx="1994207" cy="149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文字方塊 29"/>
          <p:cNvSpPr txBox="1"/>
          <p:nvPr/>
        </p:nvSpPr>
        <p:spPr>
          <a:xfrm>
            <a:off x="6515100" y="3310032"/>
            <a:ext cx="47026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告知櫃台服務人員要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「政府兌換</a:t>
            </a:r>
            <a:r>
              <a:rPr lang="en-US" altLang="zh-TW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苗栗縣安心午餐」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表示未帶卡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報學號</a:t>
            </a:r>
            <a:r>
              <a:rPr lang="en-US" altLang="zh-TW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</a:t>
            </a:r>
            <a:r>
              <a:rPr lang="zh-TW" altLang="en-US" b="1" u="sng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悠遊卡號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2295A8-1D88-C937-7BB3-3110969DAB6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03225" y="1926437"/>
            <a:ext cx="691981" cy="686478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5B84B8FA-D597-A537-A0C3-839ADFB0FD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47241" y="2626517"/>
            <a:ext cx="719254" cy="732281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3D21757-0F1C-8146-6FC7-40AA8FAB73F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06158" y="2666937"/>
            <a:ext cx="719390" cy="786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82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餐食券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-bon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兌領流程圖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15" y="2828284"/>
            <a:ext cx="938924" cy="1454494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6039" y="968197"/>
            <a:ext cx="1556361" cy="1092366"/>
          </a:xfrm>
          <a:prstGeom prst="rect">
            <a:avLst/>
          </a:prstGeom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4123" y="4541283"/>
            <a:ext cx="1684336" cy="1336618"/>
          </a:xfrm>
          <a:prstGeom prst="rect">
            <a:avLst/>
          </a:prstGeom>
        </p:spPr>
      </p:pic>
      <p:pic>
        <p:nvPicPr>
          <p:cNvPr id="15" name="圖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544" y="4657258"/>
            <a:ext cx="1320856" cy="1336618"/>
          </a:xfrm>
          <a:prstGeom prst="rect">
            <a:avLst/>
          </a:prstGeom>
        </p:spPr>
      </p:pic>
      <p:cxnSp>
        <p:nvCxnSpPr>
          <p:cNvPr id="18" name="肘形接點 17"/>
          <p:cNvCxnSpPr/>
          <p:nvPr/>
        </p:nvCxnSpPr>
        <p:spPr>
          <a:xfrm flipV="1">
            <a:off x="2708894" y="2314445"/>
            <a:ext cx="1056640" cy="833120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肘形接點 19"/>
          <p:cNvCxnSpPr/>
          <p:nvPr/>
        </p:nvCxnSpPr>
        <p:spPr>
          <a:xfrm>
            <a:off x="2730158" y="4235818"/>
            <a:ext cx="1056640" cy="1053784"/>
          </a:xfrm>
          <a:prstGeom prst="bentConnector3">
            <a:avLst>
              <a:gd name="adj1" fmla="val 50000"/>
            </a:avLst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字方塊 24"/>
          <p:cNvSpPr txBox="1"/>
          <p:nvPr/>
        </p:nvSpPr>
        <p:spPr>
          <a:xfrm>
            <a:off x="6777018" y="5864043"/>
            <a:ext cx="18833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持卡片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至櫃台</a:t>
            </a: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告知使用餐食券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進行兌餐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7" name="文字方塊 26"/>
          <p:cNvSpPr txBox="1"/>
          <p:nvPr/>
        </p:nvSpPr>
        <p:spPr>
          <a:xfrm>
            <a:off x="6500772" y="2918505"/>
            <a:ext cx="243583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依螢幕畫面指示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操作印出小白單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限當日兌換，限同一家門市</a:t>
            </a:r>
            <a:r>
              <a:rPr lang="en-US" altLang="zh-TW" sz="1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cxnSp>
        <p:nvCxnSpPr>
          <p:cNvPr id="28" name="直線單箭頭接點 27"/>
          <p:cNvCxnSpPr/>
          <p:nvPr/>
        </p:nvCxnSpPr>
        <p:spPr>
          <a:xfrm>
            <a:off x="8847792" y="1991537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8847792" y="5355115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單箭頭接點 29"/>
          <p:cNvCxnSpPr/>
          <p:nvPr/>
        </p:nvCxnSpPr>
        <p:spPr>
          <a:xfrm>
            <a:off x="10800052" y="2848144"/>
            <a:ext cx="16802" cy="15263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文字方塊 32"/>
          <p:cNvSpPr txBox="1"/>
          <p:nvPr/>
        </p:nvSpPr>
        <p:spPr>
          <a:xfrm>
            <a:off x="10129698" y="2059082"/>
            <a:ext cx="134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持小白單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至櫃台兌領</a:t>
            </a:r>
          </a:p>
        </p:txBody>
      </p:sp>
      <p:sp>
        <p:nvSpPr>
          <p:cNvPr id="35" name="文字方塊 34"/>
          <p:cNvSpPr txBox="1"/>
          <p:nvPr/>
        </p:nvSpPr>
        <p:spPr>
          <a:xfrm>
            <a:off x="10251618" y="6053947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享用餐點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文字方塊 35"/>
          <p:cNvSpPr txBox="1"/>
          <p:nvPr/>
        </p:nvSpPr>
        <p:spPr>
          <a:xfrm>
            <a:off x="686491" y="4502978"/>
            <a:ext cx="21496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學生持卡片至超商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八角星形 36"/>
          <p:cNvSpPr/>
          <p:nvPr/>
        </p:nvSpPr>
        <p:spPr>
          <a:xfrm>
            <a:off x="2793014" y="3537416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1</a:t>
            </a:r>
            <a:endParaRPr lang="zh-TW" altLang="en-US" dirty="0"/>
          </a:p>
        </p:txBody>
      </p:sp>
      <p:sp>
        <p:nvSpPr>
          <p:cNvPr id="38" name="八角星形 37"/>
          <p:cNvSpPr/>
          <p:nvPr/>
        </p:nvSpPr>
        <p:spPr>
          <a:xfrm>
            <a:off x="5630979" y="3683322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</a:t>
            </a:r>
            <a:endParaRPr lang="zh-TW" altLang="en-US" dirty="0"/>
          </a:p>
        </p:txBody>
      </p:sp>
      <p:sp>
        <p:nvSpPr>
          <p:cNvPr id="39" name="八角星形 38"/>
          <p:cNvSpPr/>
          <p:nvPr/>
        </p:nvSpPr>
        <p:spPr>
          <a:xfrm>
            <a:off x="9131590" y="3683321"/>
            <a:ext cx="402263" cy="485725"/>
          </a:xfrm>
          <a:prstGeom prst="star8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3</a:t>
            </a:r>
            <a:endParaRPr lang="zh-TW" altLang="en-US" dirty="0"/>
          </a:p>
        </p:txBody>
      </p:sp>
      <p:pic>
        <p:nvPicPr>
          <p:cNvPr id="40" name="圖片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0131" y="5506332"/>
            <a:ext cx="719254" cy="732281"/>
          </a:xfrm>
          <a:prstGeom prst="rect">
            <a:avLst/>
          </a:prstGeom>
        </p:spPr>
      </p:pic>
      <p:cxnSp>
        <p:nvCxnSpPr>
          <p:cNvPr id="42" name="直線單箭頭接點 41"/>
          <p:cNvCxnSpPr/>
          <p:nvPr/>
        </p:nvCxnSpPr>
        <p:spPr>
          <a:xfrm>
            <a:off x="5467439" y="2309542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線單箭頭接點 42"/>
          <p:cNvCxnSpPr/>
          <p:nvPr/>
        </p:nvCxnSpPr>
        <p:spPr>
          <a:xfrm>
            <a:off x="5467439" y="5355115"/>
            <a:ext cx="969860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圖片 4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8907" y="4762710"/>
            <a:ext cx="696360" cy="702869"/>
          </a:xfrm>
          <a:prstGeom prst="rect">
            <a:avLst/>
          </a:prstGeom>
        </p:spPr>
      </p:pic>
      <p:sp>
        <p:nvSpPr>
          <p:cNvPr id="46" name="文字方塊 45"/>
          <p:cNvSpPr txBox="1"/>
          <p:nvPr/>
        </p:nvSpPr>
        <p:spPr>
          <a:xfrm>
            <a:off x="8639926" y="2115023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7" name="文字方塊 46"/>
          <p:cNvSpPr txBox="1"/>
          <p:nvPr/>
        </p:nvSpPr>
        <p:spPr>
          <a:xfrm>
            <a:off x="5265847" y="5508569"/>
            <a:ext cx="1340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選擇餐點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9F49B0C1-BFFF-4388-AEDA-0CA2DD09C1B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42820" y="5506332"/>
            <a:ext cx="723181" cy="782565"/>
          </a:xfrm>
          <a:prstGeom prst="rect">
            <a:avLst/>
          </a:prstGeom>
        </p:spPr>
      </p:pic>
      <p:pic>
        <p:nvPicPr>
          <p:cNvPr id="48" name="圖片 47">
            <a:extLst>
              <a:ext uri="{FF2B5EF4-FFF2-40B4-BE49-F238E27FC236}">
                <a16:creationId xmlns:a16="http://schemas.microsoft.com/office/drawing/2014/main" id="{5F40727F-81D0-4B4E-AC9D-787BC6768E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41584" y="814026"/>
            <a:ext cx="1209260" cy="2128169"/>
          </a:xfrm>
          <a:prstGeom prst="rect">
            <a:avLst/>
          </a:prstGeom>
        </p:spPr>
      </p:pic>
      <p:pic>
        <p:nvPicPr>
          <p:cNvPr id="49" name="5015AFF3-8ED4-4F66-9FDF-7FE62ED37B41" descr="F6D56348554545D816E5CC2544D3C7C39F89660C.jpg">
            <a:extLst>
              <a:ext uri="{FF2B5EF4-FFF2-40B4-BE49-F238E27FC236}">
                <a16:creationId xmlns:a16="http://schemas.microsoft.com/office/drawing/2014/main" id="{48888A1C-8F86-4C1A-B23A-AAB5910BB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695" y="2670154"/>
            <a:ext cx="1325750" cy="833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圖片 31">
            <a:extLst>
              <a:ext uri="{FF2B5EF4-FFF2-40B4-BE49-F238E27FC236}">
                <a16:creationId xmlns:a16="http://schemas.microsoft.com/office/drawing/2014/main" id="{F7419693-64C7-4FB5-916F-38F1587089B4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31524" t="27536" r="33230" b="29159"/>
          <a:stretch/>
        </p:blipFill>
        <p:spPr>
          <a:xfrm>
            <a:off x="4005084" y="1786176"/>
            <a:ext cx="1313291" cy="1292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標題 1">
            <a:extLst>
              <a:ext uri="{FF2B5EF4-FFF2-40B4-BE49-F238E27FC236}">
                <a16:creationId xmlns:a16="http://schemas.microsoft.com/office/drawing/2014/main" id="{02C240B0-1622-4093-81AD-868F2EE2C226}"/>
              </a:ext>
            </a:extLst>
          </p:cNvPr>
          <p:cNvSpPr txBox="1">
            <a:spLocks/>
          </p:cNvSpPr>
          <p:nvPr/>
        </p:nvSpPr>
        <p:spPr>
          <a:xfrm>
            <a:off x="596828" y="5476475"/>
            <a:ext cx="2264085" cy="8534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</a:pP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領取時間</a:t>
            </a:r>
            <a:b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</a:b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上午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7:00~</a:t>
            </a:r>
            <a:r>
              <a:rPr lang="zh-TW" altLang="en-US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7:00</a:t>
            </a:r>
            <a:endParaRPr lang="zh-TW" altLang="en-US" sz="2000" b="1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07812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8737600" y="6483351"/>
            <a:ext cx="2844800" cy="365125"/>
          </a:xfrm>
        </p:spPr>
        <p:txBody>
          <a:bodyPr/>
          <a:lstStyle/>
          <a:p>
            <a:fld id="{171B6C37-5F0B-4E65-BDA8-F3637009DBD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2757115" y="76213"/>
            <a:ext cx="7013050" cy="651661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 </a:t>
            </a:r>
            <a:r>
              <a:rPr lang="en-US" altLang="zh-TW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ibon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_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卡紙或紙卷用完怎麼辦</a:t>
            </a:r>
            <a:r>
              <a:rPr lang="zh-TW" altLang="en-US" dirty="0"/>
              <a:t>？</a:t>
            </a: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76" y="965912"/>
            <a:ext cx="3609174" cy="3645846"/>
          </a:xfrm>
          <a:prstGeom prst="rect">
            <a:avLst/>
          </a:prstGeom>
        </p:spPr>
      </p:pic>
      <p:pic>
        <p:nvPicPr>
          <p:cNvPr id="11" name="圖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965" y="955405"/>
            <a:ext cx="5128591" cy="3957564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705678" y="2236303"/>
            <a:ext cx="546651" cy="220648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圓角矩形圖說文字 12"/>
          <p:cNvSpPr/>
          <p:nvPr/>
        </p:nvSpPr>
        <p:spPr>
          <a:xfrm>
            <a:off x="660952" y="4993032"/>
            <a:ext cx="6157291" cy="1755637"/>
          </a:xfrm>
          <a:prstGeom prst="wedgeRoundRectCallout">
            <a:avLst>
              <a:gd name="adj1" fmla="val -42307"/>
              <a:gd name="adj2" fmla="val -81123"/>
              <a:gd name="adj3" fmla="val 16667"/>
            </a:avLst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ibon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機檯旁之電話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如上圖紅框所示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電話聯繫</a:t>
            </a:r>
            <a:r>
              <a:rPr lang="en-US" altLang="zh-TW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ibon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客服專線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02-4128880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卡片背面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告知對方時間、位置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紅利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&gt;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苗栗數位餐券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客服人員會提供一組兌換序號依畫面左上方進行輸入。</a:t>
            </a:r>
          </a:p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5.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重新產製小白單。</a:t>
            </a:r>
          </a:p>
        </p:txBody>
      </p:sp>
      <p:sp>
        <p:nvSpPr>
          <p:cNvPr id="14" name="矩形 13"/>
          <p:cNvSpPr/>
          <p:nvPr/>
        </p:nvSpPr>
        <p:spPr>
          <a:xfrm rot="5400000">
            <a:off x="7326918" y="457235"/>
            <a:ext cx="324431" cy="134178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15" name="直線單箭頭接點 14"/>
          <p:cNvCxnSpPr/>
          <p:nvPr/>
        </p:nvCxnSpPr>
        <p:spPr>
          <a:xfrm flipV="1">
            <a:off x="6265045" y="1370405"/>
            <a:ext cx="920946" cy="47024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70596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083355F-B5B6-45CA-AF03-2212674F8C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領餐限制及注意事項</a:t>
            </a:r>
            <a:endParaRPr lang="zh-TW" altLang="en-US" b="1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65C6F8B-D73A-43BE-863B-25D37CE262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「每日兌領一餐使用」為原則，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取餐時間為上午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7:00~</a:t>
            </a:r>
            <a:r>
              <a:rPr lang="zh-TW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7:00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因應住家偏遠地區學生每日取餐較不方便，可採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日兌換方式等值食材。</a:t>
            </a:r>
          </a:p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在寒暑假兌換餐食服務，可兌換的食物、飲品以均衡健康衛生安全為原則，例如：鮮奶、麵包、三明治、沙拉、各類包子、茶葉蛋、飯糰、便當等餐食，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但</a:t>
            </a:r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不可兌換糖果、零食、酒類、提神飲料或菸品、書籍、遊戲點數</a:t>
            </a:r>
            <a:r>
              <a:rPr lang="zh-TW" altLang="zh-TW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領餐內容應有主食，不得單一領取飲品。</a:t>
            </a:r>
          </a:p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如為組合餐（搭配飲品），建議可領取鮮奶、豆漿、燕麥奶、優酪乳等飲品。</a:t>
            </a:r>
          </a:p>
          <a:p>
            <a:pPr lvl="0">
              <a:lnSpc>
                <a:spcPct val="110000"/>
              </a:lnSpc>
            </a:pP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寒暑假期間學生到校參加課程活動，午餐統一由學校供應者，當日不得再領取餐點。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02497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2A303-79C8-4118-B8FD-5E81EE93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數位餐券兌換注意事項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7FA5C1-DD88-4022-B66A-DF852B8D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一日券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：每張面額</a:t>
            </a:r>
            <a:r>
              <a:rPr lang="en-US" altLang="zh-TW" sz="2800" b="1" dirty="0">
                <a:latin typeface="微軟正黑體" panose="020B0604030504040204" pitchFamily="34" charset="-120"/>
              </a:rPr>
              <a:t>109-110</a:t>
            </a:r>
            <a:r>
              <a:rPr lang="zh-TW" altLang="en-US" sz="2800" b="1" dirty="0">
                <a:latin typeface="微軟正黑體" panose="020B0604030504040204" pitchFamily="34" charset="-120"/>
              </a:rPr>
              <a:t>元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，採實支實付方式，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次兌換，剩餘金額不可累積於下次使用，如超過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元請自行支付差額。</a:t>
            </a:r>
          </a:p>
          <a:p>
            <a:r>
              <a:rPr lang="zh-TW" altLang="zh-TW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如未於取餐時間內使用數位餐券，當日餐券即會時效不可再使用。</a:t>
            </a:r>
          </a:p>
          <a:p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A51B54BE-5F77-49DA-9C3C-1567A0AD9F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6284987"/>
              </p:ext>
            </p:extLst>
          </p:nvPr>
        </p:nvGraphicFramePr>
        <p:xfrm>
          <a:off x="1167318" y="3699021"/>
          <a:ext cx="9556983" cy="1801500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65380">
                  <a:extLst>
                    <a:ext uri="{9D8B030D-6E8A-4147-A177-3AD203B41FA5}">
                      <a16:colId xmlns:a16="http://schemas.microsoft.com/office/drawing/2014/main" val="525018617"/>
                    </a:ext>
                  </a:extLst>
                </a:gridCol>
                <a:gridCol w="4436956">
                  <a:extLst>
                    <a:ext uri="{9D8B030D-6E8A-4147-A177-3AD203B41FA5}">
                      <a16:colId xmlns:a16="http://schemas.microsoft.com/office/drawing/2014/main" val="3782542605"/>
                    </a:ext>
                  </a:extLst>
                </a:gridCol>
                <a:gridCol w="2454647">
                  <a:extLst>
                    <a:ext uri="{9D8B030D-6E8A-4147-A177-3AD203B41FA5}">
                      <a16:colId xmlns:a16="http://schemas.microsoft.com/office/drawing/2014/main" val="2011578456"/>
                    </a:ext>
                  </a:extLst>
                </a:gridCol>
              </a:tblGrid>
              <a:tr h="4255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日券產生日期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取餐期限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備註</a:t>
                      </a:r>
                      <a:endParaRPr lang="zh-TW" sz="1600" kern="10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04483374"/>
                  </a:ext>
                </a:extLst>
              </a:tr>
              <a:tr h="13759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114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年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~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日期間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每日上午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7:00~</a:t>
                      </a:r>
                      <a:r>
                        <a:rPr lang="zh-TW" alt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endParaRPr lang="zh-TW" altLang="en-US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請於每日下午</a:t>
                      </a:r>
                      <a:r>
                        <a:rPr lang="en-US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sz="16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sz="1600" kern="100" dirty="0"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735676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4246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02EBFE-4735-4632-86D7-71D7F9825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一日券領取範例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1222E19-7AC0-45DF-9807-EB3C3581D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127" y="1926076"/>
            <a:ext cx="10515600" cy="4351337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三明治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鮮奶：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90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    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餘額不可再使用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 注意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:7-11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不足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109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元需加購商品 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可挑選茶葉蛋、塑膠袋</a:t>
            </a:r>
            <a:r>
              <a:rPr lang="en-US" altLang="zh-TW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..)</a:t>
            </a: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便當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+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包子：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       使用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張餐券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(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超過差額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15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元自付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)</a:t>
            </a:r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115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552A303-79C8-4118-B8FD-5E81EE931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C0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數位餐券兌換注意事項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07FA5C1-DD88-4022-B66A-DF852B8D8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zh-TW" sz="2000" b="1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七日券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：每次產生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張數位餐券，每張面額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元，採實支實付方式，需於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日期限內在上午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7:00~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下午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7:00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兌換，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次最多使用</a:t>
            </a:r>
            <a:r>
              <a:rPr lang="en-US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張，剩餘金額不可累積於下次使用，如超過兌換金額請</a:t>
            </a:r>
            <a:endParaRPr lang="en-US" altLang="zh-TW" sz="20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lvl="0" indent="0">
              <a:buNone/>
            </a:pPr>
            <a:r>
              <a:rPr lang="zh-TW" altLang="en-US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自行支付差額。</a:t>
            </a:r>
          </a:p>
          <a:p>
            <a:pPr lvl="0"/>
            <a:r>
              <a:rPr lang="zh-TW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如未於取餐時間內使用數位餐券，</a:t>
            </a:r>
            <a:r>
              <a:rPr lang="en-US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7</a:t>
            </a:r>
            <a:r>
              <a:rPr lang="zh-TW" altLang="zh-TW" sz="2000" dirty="0">
                <a:solidFill>
                  <a:srgbClr val="0000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日餐券即會時效不可再使用</a:t>
            </a:r>
            <a:r>
              <a:rPr lang="zh-TW" altLang="zh-TW" sz="2000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</a:p>
          <a:p>
            <a:endParaRPr lang="zh-TW" altLang="en-US" dirty="0"/>
          </a:p>
        </p:txBody>
      </p:sp>
      <p:graphicFrame>
        <p:nvGraphicFramePr>
          <p:cNvPr id="5" name="表格 4">
            <a:extLst>
              <a:ext uri="{FF2B5EF4-FFF2-40B4-BE49-F238E27FC236}">
                <a16:creationId xmlns:a16="http://schemas.microsoft.com/office/drawing/2014/main" id="{38B4F32F-1650-471E-0AC6-28497729E2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080684"/>
              </p:ext>
            </p:extLst>
          </p:nvPr>
        </p:nvGraphicFramePr>
        <p:xfrm>
          <a:off x="1430866" y="3463224"/>
          <a:ext cx="10151534" cy="30649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075767">
                  <a:extLst>
                    <a:ext uri="{9D8B030D-6E8A-4147-A177-3AD203B41FA5}">
                      <a16:colId xmlns:a16="http://schemas.microsoft.com/office/drawing/2014/main" val="3942448654"/>
                    </a:ext>
                  </a:extLst>
                </a:gridCol>
                <a:gridCol w="5075767">
                  <a:extLst>
                    <a:ext uri="{9D8B030D-6E8A-4147-A177-3AD203B41FA5}">
                      <a16:colId xmlns:a16="http://schemas.microsoft.com/office/drawing/2014/main" val="405901890"/>
                    </a:ext>
                  </a:extLst>
                </a:gridCol>
              </a:tblGrid>
              <a:tr h="278630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zh-TW" altLang="en-US" sz="16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七餐方案規定如下</a:t>
                      </a:r>
                      <a:endParaRPr lang="zh-TW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5864998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zh-TW" sz="14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日券產生日期</a:t>
                      </a:r>
                      <a:r>
                        <a:rPr lang="zh-TW" altLang="en-US" sz="1400" u="none" strike="noStrike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7:00~19:00</a:t>
                      </a:r>
                      <a:endParaRPr lang="zh-TW" altLang="en-US" sz="1400" b="0" i="0" u="none" strike="noStrike" dirty="0">
                        <a:solidFill>
                          <a:srgbClr val="FF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最後取餐日期</a:t>
                      </a:r>
                      <a:endParaRPr lang="zh-TW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276246392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暑假期間第一周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7/1~7/6(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六張券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6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80958962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暑假期間第二周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7/7~7/13(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13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2796473133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暑假期間第三周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7/14~7/20(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20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476388851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暑假期間第四周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7/21~7/27(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522576519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暑假期間第五周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7/28~8/3(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837051421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暑假期間第六周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8/4~8/10(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10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4157435283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暑假期間第七周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8/11~8/17(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17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930808626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暑假期間第八周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8/18~8/24(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24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1604202943"/>
                  </a:ext>
                </a:extLst>
              </a:tr>
              <a:tr h="278630"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  暑假期間第九周 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8/25~8/31(</a:t>
                      </a:r>
                      <a:r>
                        <a:rPr lang="zh-TW" altLang="en-US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七張券</a:t>
                      </a:r>
                      <a:r>
                        <a:rPr lang="en-US" altLang="zh-TW" sz="14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)</a:t>
                      </a:r>
                      <a:endParaRPr lang="en-US" altLang="zh-TW" sz="14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8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月</a:t>
                      </a:r>
                      <a:r>
                        <a:rPr lang="en-US" altLang="zh-TW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31</a:t>
                      </a:r>
                      <a:r>
                        <a:rPr lang="zh-TW" altLang="en-US" sz="1200" u="none" strike="noStrike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日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下午</a:t>
                      </a:r>
                      <a:r>
                        <a:rPr lang="en-US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7:00</a:t>
                      </a:r>
                      <a:r>
                        <a:rPr lang="zh-TW" altLang="zh-TW" sz="1200" kern="100" dirty="0">
                          <a:effectLst/>
                          <a:latin typeface="標楷體" panose="03000509000000000000" pitchFamily="65" charset="-120"/>
                          <a:ea typeface="標楷體" panose="03000509000000000000" pitchFamily="65" charset="-120"/>
                        </a:rPr>
                        <a:t>前領取餐點，超過時間當日餐券即失效，無法再兌換餐點。</a:t>
                      </a:r>
                      <a:endParaRPr lang="zh-TW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350" marR="6350" marT="6350" marB="0" anchor="ctr"/>
                </a:tc>
                <a:extLst>
                  <a:ext uri="{0D108BD9-81ED-4DB2-BD59-A6C34878D82A}">
                    <a16:rowId xmlns:a16="http://schemas.microsoft.com/office/drawing/2014/main" val="32980414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2336228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要素</Template>
  <TotalTime>104</TotalTime>
  <Words>1411</Words>
  <Application>Microsoft Office PowerPoint</Application>
  <PresentationFormat>寬螢幕</PresentationFormat>
  <Paragraphs>136</Paragraphs>
  <Slides>10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3</vt:i4>
      </vt:variant>
      <vt:variant>
        <vt:lpstr>投影片標題</vt:lpstr>
      </vt:variant>
      <vt:variant>
        <vt:i4>10</vt:i4>
      </vt:variant>
    </vt:vector>
  </HeadingPairs>
  <TitlesOfParts>
    <vt:vector size="18" baseType="lpstr">
      <vt:lpstr>微軟正黑體</vt:lpstr>
      <vt:lpstr>標楷體</vt:lpstr>
      <vt:lpstr>Calibri</vt:lpstr>
      <vt:lpstr>Calibri Light</vt:lpstr>
      <vt:lpstr>Wingdings 2</vt:lpstr>
      <vt:lpstr>HDOfficeLightV0</vt:lpstr>
      <vt:lpstr>1_HDOfficeLightV0</vt:lpstr>
      <vt:lpstr>2_HDOfficeLightV0</vt:lpstr>
      <vt:lpstr>櫃台超商兌領流程</vt:lpstr>
      <vt:lpstr> 臨櫃兌領流程-有帶卡</vt:lpstr>
      <vt:lpstr>臨櫃兌領流程-未帶卡</vt:lpstr>
      <vt:lpstr>餐食券i-bon兌領流程圖</vt:lpstr>
      <vt:lpstr> ibon_卡紙或紙卷用完怎麼辦？</vt:lpstr>
      <vt:lpstr>領餐限制及注意事項</vt:lpstr>
      <vt:lpstr>數位餐券兌換注意事項</vt:lpstr>
      <vt:lpstr>一日券領取範例</vt:lpstr>
      <vt:lpstr>數位餐券兌換注意事項</vt:lpstr>
      <vt:lpstr>7日券領取範例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領取時間 上午7:00~下午7:00</dc:title>
  <dc:creator>楊瓊慧</dc:creator>
  <cp:lastModifiedBy>user</cp:lastModifiedBy>
  <cp:revision>12</cp:revision>
  <dcterms:created xsi:type="dcterms:W3CDTF">2024-12-17T08:10:38Z</dcterms:created>
  <dcterms:modified xsi:type="dcterms:W3CDTF">2025-05-14T02:22:10Z</dcterms:modified>
</cp:coreProperties>
</file>