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8288000" cy="10287000"/>
  <p:notesSz cx="6858000" cy="9144000"/>
  <p:embeddedFontLst>
    <p:embeddedFont>
      <p:font typeface="王漢宗特黑體" panose="02020500000000000000" charset="-120"/>
      <p:regular r:id="rId40"/>
    </p:embeddedFont>
    <p:embeddedFont>
      <p:font typeface="微軟正黑體" panose="020B0604030504040204" pitchFamily="34" charset="-120"/>
      <p:regular r:id="rId41"/>
      <p:bold r:id="rId42"/>
    </p:embeddedFont>
    <p:embeddedFont>
      <p:font typeface="Ahkio Heavy" panose="02020500000000000000" charset="0"/>
      <p:regular r:id="rId43"/>
    </p:embeddedFont>
    <p:embeddedFont>
      <p:font typeface="Arimo Bold" panose="02020500000000000000" charset="0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Modak" panose="02020500000000000000" charset="0"/>
      <p:regular r:id="rId49"/>
    </p:embeddedFont>
    <p:embeddedFont>
      <p:font typeface="Open Sans" panose="020B0606030504020204" pitchFamily="34" charset="0"/>
      <p:regular r:id="rId50"/>
      <p:bold r:id="rId51"/>
      <p:italic r:id="rId52"/>
      <p:boldItalic r:id="rId53"/>
    </p:embeddedFont>
    <p:embeddedFont>
      <p:font typeface="Open Sans Bold" panose="020B0806030504020204" charset="0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.png"/><Relationship Id="rId7" Type="http://schemas.openxmlformats.org/officeDocument/2006/relationships/image" Target="../media/image45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9.png"/><Relationship Id="rId10" Type="http://schemas.openxmlformats.org/officeDocument/2006/relationships/image" Target="../media/image52.png"/><Relationship Id="rId4" Type="http://schemas.openxmlformats.org/officeDocument/2006/relationships/image" Target="../media/image8.svg"/><Relationship Id="rId9" Type="http://schemas.openxmlformats.org/officeDocument/2006/relationships/image" Target="../media/image5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5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43.svg"/><Relationship Id="rId7" Type="http://schemas.openxmlformats.org/officeDocument/2006/relationships/image" Target="../media/image41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Relationship Id="rId9" Type="http://schemas.openxmlformats.org/officeDocument/2006/relationships/image" Target="../media/image6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gi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gi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gi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6.svg"/><Relationship Id="rId5" Type="http://schemas.openxmlformats.org/officeDocument/2006/relationships/image" Target="../media/image20.svg"/><Relationship Id="rId10" Type="http://schemas.openxmlformats.org/officeDocument/2006/relationships/image" Target="../media/image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2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81B67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3313" y="-85725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BFAFF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6049019" y="9686925"/>
            <a:ext cx="2153256" cy="514350"/>
            <a:chOff x="0" y="0"/>
            <a:chExt cx="2871008" cy="685800"/>
          </a:xfrm>
        </p:grpSpPr>
        <p:sp>
          <p:nvSpPr>
            <p:cNvPr id="7" name="Freeform 7" descr="preencoded.png">
              <a:hlinkClick r:id="rId3" tooltip="https://gamma.app/?utm_source=made-with-gamma"/>
            </p:cNvPr>
            <p:cNvSpPr/>
            <p:nvPr/>
          </p:nvSpPr>
          <p:spPr>
            <a:xfrm>
              <a:off x="0" y="0"/>
              <a:ext cx="2870962" cy="685800"/>
            </a:xfrm>
            <a:custGeom>
              <a:avLst/>
              <a:gdLst/>
              <a:ahLst/>
              <a:cxnLst/>
              <a:rect l="l" t="t" r="r" b="b"/>
              <a:pathLst>
                <a:path w="2870962" h="685800">
                  <a:moveTo>
                    <a:pt x="0" y="0"/>
                  </a:moveTo>
                  <a:lnTo>
                    <a:pt x="2870962" y="0"/>
                  </a:lnTo>
                  <a:lnTo>
                    <a:pt x="2870962" y="685800"/>
                  </a:lnTo>
                  <a:lnTo>
                    <a:pt x="0" y="685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"/>
              </a:stretch>
            </a:blip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0" y="0"/>
            <a:ext cx="8305800" cy="10287000"/>
            <a:chOff x="0" y="0"/>
            <a:chExt cx="9144000" cy="13716000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9144000" cy="13716000"/>
            </a:xfrm>
            <a:custGeom>
              <a:avLst/>
              <a:gdLst/>
              <a:ahLst/>
              <a:cxnLst/>
              <a:rect l="l" t="t" r="r" b="b"/>
              <a:pathLst>
                <a:path w="9144000" h="13716000">
                  <a:moveTo>
                    <a:pt x="0" y="0"/>
                  </a:moveTo>
                  <a:lnTo>
                    <a:pt x="9144000" y="0"/>
                  </a:lnTo>
                  <a:lnTo>
                    <a:pt x="914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 rot="-1679273">
            <a:off x="4081865" y="5195397"/>
            <a:ext cx="1982405" cy="2211608"/>
          </a:xfrm>
          <a:custGeom>
            <a:avLst/>
            <a:gdLst/>
            <a:ahLst/>
            <a:cxnLst/>
            <a:rect l="l" t="t" r="r" b="b"/>
            <a:pathLst>
              <a:path w="1982405" h="2211608">
                <a:moveTo>
                  <a:pt x="0" y="0"/>
                </a:moveTo>
                <a:lnTo>
                  <a:pt x="1982405" y="0"/>
                </a:lnTo>
                <a:lnTo>
                  <a:pt x="1982405" y="2211608"/>
                </a:lnTo>
                <a:lnTo>
                  <a:pt x="0" y="22116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9137374" y="3439232"/>
            <a:ext cx="8728536" cy="280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003"/>
              </a:lnSpc>
            </a:pPr>
            <a:r>
              <a:rPr lang="en-US" sz="8800" b="1" dirty="0" err="1">
                <a:solidFill>
                  <a:srgbClr val="403CC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mo Bold"/>
                <a:sym typeface="Arimo Bold"/>
              </a:rPr>
              <a:t>甜甜陷阱大解密</a:t>
            </a:r>
            <a:endParaRPr lang="en-US" sz="8800" b="1" dirty="0">
              <a:solidFill>
                <a:srgbClr val="403CC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mo Bold"/>
              <a:sym typeface="Arimo Bold"/>
            </a:endParaRPr>
          </a:p>
          <a:p>
            <a:pPr algn="l">
              <a:lnSpc>
                <a:spcPts val="3889"/>
              </a:lnSpc>
            </a:pPr>
            <a:r>
              <a:rPr lang="en-US" sz="8800" b="1" dirty="0">
                <a:solidFill>
                  <a:srgbClr val="403CC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mo Bold"/>
                <a:sym typeface="Arimo Bold"/>
              </a:rPr>
              <a:t>         </a:t>
            </a:r>
          </a:p>
          <a:p>
            <a:pPr algn="l">
              <a:lnSpc>
                <a:spcPts val="9003"/>
              </a:lnSpc>
            </a:pPr>
            <a:r>
              <a:rPr lang="en-US" sz="8800" b="1" dirty="0">
                <a:solidFill>
                  <a:srgbClr val="403CC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mo Bold"/>
                <a:sym typeface="Arimo Bold"/>
              </a:rPr>
              <a:t>—</a:t>
            </a:r>
            <a:r>
              <a:rPr lang="en-US" sz="8800" b="1" dirty="0" err="1">
                <a:solidFill>
                  <a:srgbClr val="403CC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mo Bold"/>
                <a:sym typeface="Arimo Bold"/>
              </a:rPr>
              <a:t>減糖行動GO</a:t>
            </a:r>
            <a:r>
              <a:rPr lang="en-US" sz="8800" b="1" dirty="0">
                <a:solidFill>
                  <a:srgbClr val="403CC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mo Bold"/>
                <a:sym typeface="Arimo Bold"/>
              </a:rPr>
              <a:t>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72054" y="1533037"/>
            <a:ext cx="3366655" cy="2962656"/>
          </a:xfrm>
          <a:custGeom>
            <a:avLst/>
            <a:gdLst/>
            <a:ahLst/>
            <a:cxnLst/>
            <a:rect l="l" t="t" r="r" b="b"/>
            <a:pathLst>
              <a:path w="3366655" h="2962656">
                <a:moveTo>
                  <a:pt x="0" y="0"/>
                </a:moveTo>
                <a:lnTo>
                  <a:pt x="3366655" y="0"/>
                </a:lnTo>
                <a:lnTo>
                  <a:pt x="3366655" y="2962656"/>
                </a:lnTo>
                <a:lnTo>
                  <a:pt x="0" y="296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96676" y="3381808"/>
            <a:ext cx="18935385" cy="6334747"/>
          </a:xfrm>
          <a:custGeom>
            <a:avLst/>
            <a:gdLst/>
            <a:ahLst/>
            <a:cxnLst/>
            <a:rect l="l" t="t" r="r" b="b"/>
            <a:pathLst>
              <a:path w="18935385" h="6334747">
                <a:moveTo>
                  <a:pt x="0" y="0"/>
                </a:moveTo>
                <a:lnTo>
                  <a:pt x="18935385" y="0"/>
                </a:lnTo>
                <a:lnTo>
                  <a:pt x="18935385" y="6334746"/>
                </a:lnTo>
                <a:lnTo>
                  <a:pt x="0" y="63347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037348" y="191784"/>
            <a:ext cx="10545511" cy="2372740"/>
          </a:xfrm>
          <a:custGeom>
            <a:avLst/>
            <a:gdLst/>
            <a:ahLst/>
            <a:cxnLst/>
            <a:rect l="l" t="t" r="r" b="b"/>
            <a:pathLst>
              <a:path w="10545511" h="2372740">
                <a:moveTo>
                  <a:pt x="0" y="0"/>
                </a:moveTo>
                <a:lnTo>
                  <a:pt x="10545511" y="0"/>
                </a:lnTo>
                <a:lnTo>
                  <a:pt x="10545511" y="2372740"/>
                </a:lnTo>
                <a:lnTo>
                  <a:pt x="0" y="23727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072054" y="6572730"/>
            <a:ext cx="3010212" cy="3143824"/>
          </a:xfrm>
          <a:custGeom>
            <a:avLst/>
            <a:gdLst/>
            <a:ahLst/>
            <a:cxnLst/>
            <a:rect l="l" t="t" r="r" b="b"/>
            <a:pathLst>
              <a:path w="3010212" h="3143824">
                <a:moveTo>
                  <a:pt x="0" y="0"/>
                </a:moveTo>
                <a:lnTo>
                  <a:pt x="3010212" y="0"/>
                </a:lnTo>
                <a:lnTo>
                  <a:pt x="3010212" y="3143824"/>
                </a:lnTo>
                <a:lnTo>
                  <a:pt x="0" y="31438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36501" y="3622458"/>
            <a:ext cx="17947204" cy="4926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8"/>
              </a:lnSpc>
              <a:spcBef>
                <a:spcPct val="0"/>
              </a:spcBef>
            </a:pPr>
            <a:r>
              <a:rPr lang="en-US" sz="486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美國心臟協會公布新的準則，建議</a:t>
            </a:r>
            <a:r>
              <a:rPr lang="en-US" sz="4869" b="1" u="sng">
                <a:solidFill>
                  <a:srgbClr val="903A3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2～18歲孩童</a:t>
            </a:r>
            <a:r>
              <a:rPr lang="en-US" sz="4869">
                <a:solidFill>
                  <a:srgbClr val="903A3A"/>
                </a:solidFill>
                <a:latin typeface="Open Sans"/>
                <a:ea typeface="Open Sans"/>
                <a:cs typeface="Open Sans"/>
                <a:sym typeface="Open Sans"/>
              </a:rPr>
              <a:t>，</a:t>
            </a:r>
          </a:p>
          <a:p>
            <a:pPr algn="ctr">
              <a:lnSpc>
                <a:spcPts val="7928"/>
              </a:lnSpc>
              <a:spcBef>
                <a:spcPct val="0"/>
              </a:spcBef>
            </a:pPr>
            <a:endParaRPr lang="en-US" sz="4869">
              <a:solidFill>
                <a:srgbClr val="903A3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7928"/>
              </a:lnSpc>
              <a:spcBef>
                <a:spcPct val="0"/>
              </a:spcBef>
            </a:pPr>
            <a:r>
              <a:rPr lang="en-US" sz="4869" b="1">
                <a:solidFill>
                  <a:srgbClr val="903A3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一天</a:t>
            </a:r>
            <a:r>
              <a:rPr lang="en-US" sz="486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攝取應少於6茶匙的添加糖，約</a:t>
            </a:r>
            <a:r>
              <a:rPr lang="en-US" sz="4869" b="1">
                <a:solidFill>
                  <a:srgbClr val="903A3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25克(5顆方糖)</a:t>
            </a:r>
            <a:r>
              <a:rPr lang="en-US" sz="486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。</a:t>
            </a:r>
          </a:p>
          <a:p>
            <a:pPr algn="ctr">
              <a:lnSpc>
                <a:spcPts val="7928"/>
              </a:lnSpc>
              <a:spcBef>
                <a:spcPct val="0"/>
              </a:spcBef>
            </a:pPr>
            <a:endParaRPr lang="en-US" sz="486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7930"/>
              </a:lnSpc>
              <a:spcBef>
                <a:spcPct val="0"/>
              </a:spcBef>
            </a:pPr>
            <a:r>
              <a:rPr lang="en-US" sz="486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含糖飲料則建議</a:t>
            </a:r>
            <a:r>
              <a:rPr lang="en-US" sz="4869" b="1">
                <a:solidFill>
                  <a:srgbClr val="903A3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每周</a:t>
            </a:r>
            <a:r>
              <a:rPr lang="en-US" sz="486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應限制在</a:t>
            </a:r>
            <a:r>
              <a:rPr lang="en-US" sz="4869" b="1">
                <a:solidFill>
                  <a:srgbClr val="903A3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236cc以下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534704" y="490907"/>
            <a:ext cx="9249259" cy="1409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</a:pPr>
            <a:r>
              <a:rPr lang="en-US" sz="8000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一天可以吃多少糖？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87597" y="2560952"/>
            <a:ext cx="5337759" cy="7726048"/>
          </a:xfrm>
          <a:custGeom>
            <a:avLst/>
            <a:gdLst/>
            <a:ahLst/>
            <a:cxnLst/>
            <a:rect l="l" t="t" r="r" b="b"/>
            <a:pathLst>
              <a:path w="5337759" h="7726048">
                <a:moveTo>
                  <a:pt x="0" y="0"/>
                </a:moveTo>
                <a:lnTo>
                  <a:pt x="5337760" y="0"/>
                </a:lnTo>
                <a:lnTo>
                  <a:pt x="5337760" y="7726048"/>
                </a:lnTo>
                <a:lnTo>
                  <a:pt x="0" y="77260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099988" y="6004116"/>
            <a:ext cx="7315200" cy="1508736"/>
            <a:chOff x="0" y="0"/>
            <a:chExt cx="9753600" cy="20116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753600" cy="2011648"/>
            </a:xfrm>
            <a:custGeom>
              <a:avLst/>
              <a:gdLst/>
              <a:ahLst/>
              <a:cxnLst/>
              <a:rect l="l" t="t" r="r" b="b"/>
              <a:pathLst>
                <a:path w="9753600" h="2011648">
                  <a:moveTo>
                    <a:pt x="0" y="0"/>
                  </a:moveTo>
                  <a:lnTo>
                    <a:pt x="9753600" y="0"/>
                  </a:lnTo>
                  <a:lnTo>
                    <a:pt x="9753600" y="2011648"/>
                  </a:lnTo>
                  <a:lnTo>
                    <a:pt x="0" y="20116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1731811" y="2609"/>
              <a:ext cx="5622973" cy="18159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976"/>
                </a:lnSpc>
              </a:pPr>
              <a:r>
                <a:rPr lang="en-US" sz="8000">
                  <a:solidFill>
                    <a:srgbClr val="403CCF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鮮柚綠茶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12480848" y="2560952"/>
            <a:ext cx="3869719" cy="7726048"/>
          </a:xfrm>
          <a:custGeom>
            <a:avLst/>
            <a:gdLst/>
            <a:ahLst/>
            <a:cxnLst/>
            <a:rect l="l" t="t" r="r" b="b"/>
            <a:pathLst>
              <a:path w="3869719" h="7726048">
                <a:moveTo>
                  <a:pt x="0" y="0"/>
                </a:moveTo>
                <a:lnTo>
                  <a:pt x="3869719" y="0"/>
                </a:lnTo>
                <a:lnTo>
                  <a:pt x="3869719" y="7726048"/>
                </a:lnTo>
                <a:lnTo>
                  <a:pt x="0" y="77260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2206239" y="6003649"/>
            <a:ext cx="7389200" cy="1508736"/>
            <a:chOff x="0" y="0"/>
            <a:chExt cx="9852267" cy="20116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52267" cy="2011648"/>
            </a:xfrm>
            <a:custGeom>
              <a:avLst/>
              <a:gdLst/>
              <a:ahLst/>
              <a:cxnLst/>
              <a:rect l="l" t="t" r="r" b="b"/>
              <a:pathLst>
                <a:path w="9852267" h="2011648">
                  <a:moveTo>
                    <a:pt x="0" y="0"/>
                  </a:moveTo>
                  <a:lnTo>
                    <a:pt x="9852267" y="0"/>
                  </a:lnTo>
                  <a:lnTo>
                    <a:pt x="9852267" y="2011648"/>
                  </a:lnTo>
                  <a:lnTo>
                    <a:pt x="0" y="20116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506" b="-506"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1749330" y="2609"/>
              <a:ext cx="5679855" cy="18159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976"/>
                </a:lnSpc>
              </a:pPr>
              <a:r>
                <a:rPr lang="en-US" sz="8000">
                  <a:solidFill>
                    <a:srgbClr val="403CCF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一般綠茶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4080392" y="112186"/>
            <a:ext cx="10545511" cy="2372740"/>
          </a:xfrm>
          <a:custGeom>
            <a:avLst/>
            <a:gdLst/>
            <a:ahLst/>
            <a:cxnLst/>
            <a:rect l="l" t="t" r="r" b="b"/>
            <a:pathLst>
              <a:path w="10545511" h="2372740">
                <a:moveTo>
                  <a:pt x="0" y="0"/>
                </a:moveTo>
                <a:lnTo>
                  <a:pt x="10545510" y="0"/>
                </a:lnTo>
                <a:lnTo>
                  <a:pt x="10545510" y="2372740"/>
                </a:lnTo>
                <a:lnTo>
                  <a:pt x="0" y="23727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9752899" y="4350349"/>
            <a:ext cx="3476848" cy="3416023"/>
            <a:chOff x="0" y="0"/>
            <a:chExt cx="4635797" cy="455469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635797" cy="4554698"/>
            </a:xfrm>
            <a:custGeom>
              <a:avLst/>
              <a:gdLst/>
              <a:ahLst/>
              <a:cxnLst/>
              <a:rect l="l" t="t" r="r" b="b"/>
              <a:pathLst>
                <a:path w="4635797" h="4554698">
                  <a:moveTo>
                    <a:pt x="0" y="0"/>
                  </a:moveTo>
                  <a:lnTo>
                    <a:pt x="4635797" y="0"/>
                  </a:lnTo>
                  <a:lnTo>
                    <a:pt x="4635797" y="4554698"/>
                  </a:lnTo>
                  <a:lnTo>
                    <a:pt x="0" y="45546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t="-1081" b="-1081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1390767" y="794801"/>
              <a:ext cx="2309166" cy="2803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503"/>
                </a:lnSpc>
              </a:pPr>
              <a:r>
                <a:rPr lang="en-US" sz="3931">
                  <a:solidFill>
                    <a:srgbClr val="E81E26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糖</a:t>
              </a:r>
            </a:p>
            <a:p>
              <a:pPr algn="ctr">
                <a:lnSpc>
                  <a:spcPts val="5503"/>
                </a:lnSpc>
              </a:pPr>
              <a:r>
                <a:rPr lang="en-US" sz="3931">
                  <a:solidFill>
                    <a:srgbClr val="E81E26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31.2</a:t>
              </a:r>
            </a:p>
            <a:p>
              <a:pPr algn="ctr">
                <a:lnSpc>
                  <a:spcPts val="5503"/>
                </a:lnSpc>
              </a:pPr>
              <a:r>
                <a:rPr lang="en-US" sz="3931">
                  <a:solidFill>
                    <a:srgbClr val="E81E26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公克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33965" y="4396406"/>
            <a:ext cx="3410035" cy="3564976"/>
            <a:chOff x="0" y="0"/>
            <a:chExt cx="4546713" cy="475330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546713" cy="4753302"/>
            </a:xfrm>
            <a:custGeom>
              <a:avLst/>
              <a:gdLst/>
              <a:ahLst/>
              <a:cxnLst/>
              <a:rect l="l" t="t" r="r" b="b"/>
              <a:pathLst>
                <a:path w="4546713" h="4753302">
                  <a:moveTo>
                    <a:pt x="0" y="0"/>
                  </a:moveTo>
                  <a:lnTo>
                    <a:pt x="4546713" y="0"/>
                  </a:lnTo>
                  <a:lnTo>
                    <a:pt x="4546713" y="4753302"/>
                  </a:lnTo>
                  <a:lnTo>
                    <a:pt x="0" y="4753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-2075" r="-2075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1364041" y="870458"/>
              <a:ext cx="2264791" cy="28504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18"/>
                </a:lnSpc>
              </a:pPr>
              <a:r>
                <a:rPr lang="en-US" sz="4013">
                  <a:solidFill>
                    <a:srgbClr val="E81E26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糖</a:t>
              </a:r>
            </a:p>
            <a:p>
              <a:pPr algn="ctr">
                <a:lnSpc>
                  <a:spcPts val="5618"/>
                </a:lnSpc>
              </a:pPr>
              <a:r>
                <a:rPr lang="en-US" sz="4013">
                  <a:solidFill>
                    <a:srgbClr val="E81E26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58.4</a:t>
              </a:r>
            </a:p>
            <a:p>
              <a:pPr algn="ctr">
                <a:lnSpc>
                  <a:spcPts val="5618"/>
                </a:lnSpc>
              </a:pPr>
              <a:r>
                <a:rPr lang="en-US" sz="4013">
                  <a:solidFill>
                    <a:srgbClr val="E81E26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公克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1962591" y="8149386"/>
            <a:ext cx="14781113" cy="2602823"/>
          </a:xfrm>
          <a:custGeom>
            <a:avLst/>
            <a:gdLst/>
            <a:ahLst/>
            <a:cxnLst/>
            <a:rect l="l" t="t" r="r" b="b"/>
            <a:pathLst>
              <a:path w="14781113" h="2602823">
                <a:moveTo>
                  <a:pt x="0" y="0"/>
                </a:moveTo>
                <a:lnTo>
                  <a:pt x="14781112" y="0"/>
                </a:lnTo>
                <a:lnTo>
                  <a:pt x="14781112" y="2602823"/>
                </a:lnTo>
                <a:lnTo>
                  <a:pt x="0" y="260282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35183" b="-35183"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4608920" y="484555"/>
            <a:ext cx="11291919" cy="1427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48"/>
              </a:lnSpc>
            </a:pPr>
            <a:r>
              <a:rPr lang="en-US" sz="8058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哪一個含糖量比較多?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95137" y="8767726"/>
            <a:ext cx="13716021" cy="1137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2"/>
              </a:lnSpc>
              <a:spcBef>
                <a:spcPct val="0"/>
              </a:spcBef>
            </a:pPr>
            <a:r>
              <a:rPr lang="en-US" sz="6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酸的飲料會加更多的糖來蓋過太酸的味道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4724" y="0"/>
            <a:ext cx="16558551" cy="10287000"/>
          </a:xfrm>
          <a:custGeom>
            <a:avLst/>
            <a:gdLst/>
            <a:ahLst/>
            <a:cxnLst/>
            <a:rect l="l" t="t" r="r" b="b"/>
            <a:pathLst>
              <a:path w="16558551" h="10287000">
                <a:moveTo>
                  <a:pt x="0" y="0"/>
                </a:moveTo>
                <a:lnTo>
                  <a:pt x="16558552" y="0"/>
                </a:lnTo>
                <a:lnTo>
                  <a:pt x="1655855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95041" y="191114"/>
            <a:ext cx="4474935" cy="9904772"/>
          </a:xfrm>
          <a:custGeom>
            <a:avLst/>
            <a:gdLst/>
            <a:ahLst/>
            <a:cxnLst/>
            <a:rect l="l" t="t" r="r" b="b"/>
            <a:pathLst>
              <a:path w="4474935" h="9904772">
                <a:moveTo>
                  <a:pt x="0" y="0"/>
                </a:moveTo>
                <a:lnTo>
                  <a:pt x="4474935" y="0"/>
                </a:lnTo>
                <a:lnTo>
                  <a:pt x="4474935" y="9904772"/>
                </a:lnTo>
                <a:lnTo>
                  <a:pt x="0" y="99047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767851" y="0"/>
            <a:ext cx="10520149" cy="6454922"/>
          </a:xfrm>
          <a:custGeom>
            <a:avLst/>
            <a:gdLst/>
            <a:ahLst/>
            <a:cxnLst/>
            <a:rect l="l" t="t" r="r" b="b"/>
            <a:pathLst>
              <a:path w="10520149" h="6454922">
                <a:moveTo>
                  <a:pt x="0" y="0"/>
                </a:moveTo>
                <a:lnTo>
                  <a:pt x="10520149" y="0"/>
                </a:lnTo>
                <a:lnTo>
                  <a:pt x="10520149" y="6454922"/>
                </a:lnTo>
                <a:lnTo>
                  <a:pt x="0" y="64549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497174" y="4467567"/>
            <a:ext cx="1293652" cy="675933"/>
          </a:xfrm>
          <a:custGeom>
            <a:avLst/>
            <a:gdLst/>
            <a:ahLst/>
            <a:cxnLst/>
            <a:rect l="l" t="t" r="r" b="b"/>
            <a:pathLst>
              <a:path w="1293652" h="675933">
                <a:moveTo>
                  <a:pt x="0" y="0"/>
                </a:moveTo>
                <a:lnTo>
                  <a:pt x="1293652" y="0"/>
                </a:lnTo>
                <a:lnTo>
                  <a:pt x="1293652" y="675933"/>
                </a:lnTo>
                <a:lnTo>
                  <a:pt x="0" y="6759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104775" cap="sq">
            <a:solidFill>
              <a:srgbClr val="FF3131"/>
            </a:solidFill>
            <a:prstDash val="solid"/>
            <a:miter/>
          </a:ln>
        </p:spPr>
      </p:sp>
      <p:sp>
        <p:nvSpPr>
          <p:cNvPr id="5" name="AutoShape 5"/>
          <p:cNvSpPr/>
          <p:nvPr/>
        </p:nvSpPr>
        <p:spPr>
          <a:xfrm>
            <a:off x="5897880" y="5143500"/>
            <a:ext cx="649224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6" name="Freeform 6"/>
          <p:cNvSpPr/>
          <p:nvPr/>
        </p:nvSpPr>
        <p:spPr>
          <a:xfrm rot="5536823">
            <a:off x="9904213" y="5000647"/>
            <a:ext cx="2165953" cy="2076607"/>
          </a:xfrm>
          <a:custGeom>
            <a:avLst/>
            <a:gdLst/>
            <a:ahLst/>
            <a:cxnLst/>
            <a:rect l="l" t="t" r="r" b="b"/>
            <a:pathLst>
              <a:path w="2165953" h="2076607">
                <a:moveTo>
                  <a:pt x="0" y="0"/>
                </a:moveTo>
                <a:lnTo>
                  <a:pt x="2165952" y="0"/>
                </a:lnTo>
                <a:lnTo>
                  <a:pt x="2165952" y="2076607"/>
                </a:lnTo>
                <a:lnTo>
                  <a:pt x="0" y="20766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517838" y="1477058"/>
            <a:ext cx="1469351" cy="767736"/>
          </a:xfrm>
          <a:custGeom>
            <a:avLst/>
            <a:gdLst/>
            <a:ahLst/>
            <a:cxnLst/>
            <a:rect l="l" t="t" r="r" b="b"/>
            <a:pathLst>
              <a:path w="1469351" h="767736">
                <a:moveTo>
                  <a:pt x="0" y="0"/>
                </a:moveTo>
                <a:lnTo>
                  <a:pt x="1469351" y="0"/>
                </a:lnTo>
                <a:lnTo>
                  <a:pt x="1469351" y="767737"/>
                </a:lnTo>
                <a:lnTo>
                  <a:pt x="0" y="7677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104775" cap="sq">
            <a:solidFill>
              <a:srgbClr val="FF3131"/>
            </a:solidFill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15927178" y="5786140"/>
            <a:ext cx="3152880" cy="2467129"/>
          </a:xfrm>
          <a:custGeom>
            <a:avLst/>
            <a:gdLst/>
            <a:ahLst/>
            <a:cxnLst/>
            <a:rect l="l" t="t" r="r" b="b"/>
            <a:pathLst>
              <a:path w="3152880" h="2467129">
                <a:moveTo>
                  <a:pt x="0" y="0"/>
                </a:moveTo>
                <a:lnTo>
                  <a:pt x="3152881" y="0"/>
                </a:lnTo>
                <a:lnTo>
                  <a:pt x="3152881" y="2467129"/>
                </a:lnTo>
                <a:lnTo>
                  <a:pt x="0" y="24671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332508" y="7287137"/>
            <a:ext cx="16733991" cy="966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42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一瓶含有</a:t>
            </a:r>
            <a:r>
              <a:rPr lang="en-US" sz="5000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44.8</a:t>
            </a:r>
            <a:r>
              <a:rPr lang="en-US" sz="5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公克的糖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32508" y="8641884"/>
            <a:ext cx="16733991" cy="1149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1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接近一天可攝取的添加糖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81563" y="0"/>
            <a:ext cx="13924873" cy="10287000"/>
          </a:xfrm>
          <a:custGeom>
            <a:avLst/>
            <a:gdLst/>
            <a:ahLst/>
            <a:cxnLst/>
            <a:rect l="l" t="t" r="r" b="b"/>
            <a:pathLst>
              <a:path w="13924873" h="10287000">
                <a:moveTo>
                  <a:pt x="0" y="0"/>
                </a:moveTo>
                <a:lnTo>
                  <a:pt x="13924874" y="0"/>
                </a:lnTo>
                <a:lnTo>
                  <a:pt x="1392487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48206" y="4177168"/>
            <a:ext cx="1111116" cy="580558"/>
          </a:xfrm>
          <a:custGeom>
            <a:avLst/>
            <a:gdLst/>
            <a:ahLst/>
            <a:cxnLst/>
            <a:rect l="l" t="t" r="r" b="b"/>
            <a:pathLst>
              <a:path w="1111116" h="580558">
                <a:moveTo>
                  <a:pt x="0" y="0"/>
                </a:moveTo>
                <a:lnTo>
                  <a:pt x="1111116" y="0"/>
                </a:lnTo>
                <a:lnTo>
                  <a:pt x="1111116" y="580559"/>
                </a:lnTo>
                <a:lnTo>
                  <a:pt x="0" y="5805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w="104775" cap="sq">
            <a:solidFill>
              <a:srgbClr val="1800AD"/>
            </a:solidFill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5203764" y="8506651"/>
            <a:ext cx="1299417" cy="678945"/>
          </a:xfrm>
          <a:custGeom>
            <a:avLst/>
            <a:gdLst/>
            <a:ahLst/>
            <a:cxnLst/>
            <a:rect l="l" t="t" r="r" b="b"/>
            <a:pathLst>
              <a:path w="1299417" h="678945">
                <a:moveTo>
                  <a:pt x="0" y="0"/>
                </a:moveTo>
                <a:lnTo>
                  <a:pt x="1299417" y="0"/>
                </a:lnTo>
                <a:lnTo>
                  <a:pt x="1299417" y="678945"/>
                </a:lnTo>
                <a:lnTo>
                  <a:pt x="0" y="6789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w="104775" cap="sq">
            <a:solidFill>
              <a:srgbClr val="1800AD"/>
            </a:solidFill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12588131" y="6978133"/>
            <a:ext cx="3518305" cy="1528518"/>
          </a:xfrm>
          <a:custGeom>
            <a:avLst/>
            <a:gdLst/>
            <a:ahLst/>
            <a:cxnLst/>
            <a:rect l="l" t="t" r="r" b="b"/>
            <a:pathLst>
              <a:path w="3518305" h="1528518">
                <a:moveTo>
                  <a:pt x="0" y="0"/>
                </a:moveTo>
                <a:lnTo>
                  <a:pt x="3518306" y="0"/>
                </a:lnTo>
                <a:lnTo>
                  <a:pt x="3518306" y="1528518"/>
                </a:lnTo>
                <a:lnTo>
                  <a:pt x="0" y="15285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3355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574157" y="3830261"/>
            <a:ext cx="16733991" cy="2388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67"/>
              </a:lnSpc>
            </a:pPr>
            <a:r>
              <a:rPr lang="en-US" sz="5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一瓶含有</a:t>
            </a:r>
            <a:r>
              <a:rPr lang="en-US" sz="5999" b="1">
                <a:solidFill>
                  <a:srgbClr val="403CC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63.6公克</a:t>
            </a:r>
            <a:r>
              <a:rPr lang="en-US" sz="5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，超過</a:t>
            </a:r>
          </a:p>
          <a:p>
            <a:pPr algn="ctr">
              <a:lnSpc>
                <a:spcPts val="9771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每天可攝取的添加糖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44983">
            <a:off x="-1934290" y="652909"/>
            <a:ext cx="12678716" cy="4241607"/>
          </a:xfrm>
          <a:custGeom>
            <a:avLst/>
            <a:gdLst/>
            <a:ahLst/>
            <a:cxnLst/>
            <a:rect l="l" t="t" r="r" b="b"/>
            <a:pathLst>
              <a:path w="12678716" h="4241607">
                <a:moveTo>
                  <a:pt x="0" y="0"/>
                </a:moveTo>
                <a:lnTo>
                  <a:pt x="12678717" y="0"/>
                </a:lnTo>
                <a:lnTo>
                  <a:pt x="12678717" y="4241607"/>
                </a:lnTo>
                <a:lnTo>
                  <a:pt x="0" y="42416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16256">
            <a:off x="11390940" y="2272388"/>
            <a:ext cx="6372604" cy="4747590"/>
          </a:xfrm>
          <a:custGeom>
            <a:avLst/>
            <a:gdLst/>
            <a:ahLst/>
            <a:cxnLst/>
            <a:rect l="l" t="t" r="r" b="b"/>
            <a:pathLst>
              <a:path w="6372604" h="4747590">
                <a:moveTo>
                  <a:pt x="0" y="0"/>
                </a:moveTo>
                <a:lnTo>
                  <a:pt x="6372605" y="0"/>
                </a:lnTo>
                <a:lnTo>
                  <a:pt x="6372605" y="4747590"/>
                </a:lnTo>
                <a:lnTo>
                  <a:pt x="0" y="47475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140617">
            <a:off x="9043129" y="370140"/>
            <a:ext cx="3366655" cy="2962656"/>
          </a:xfrm>
          <a:custGeom>
            <a:avLst/>
            <a:gdLst/>
            <a:ahLst/>
            <a:cxnLst/>
            <a:rect l="l" t="t" r="r" b="b"/>
            <a:pathLst>
              <a:path w="3366655" h="2962656">
                <a:moveTo>
                  <a:pt x="0" y="0"/>
                </a:moveTo>
                <a:lnTo>
                  <a:pt x="3366655" y="0"/>
                </a:lnTo>
                <a:lnTo>
                  <a:pt x="3366655" y="2962656"/>
                </a:lnTo>
                <a:lnTo>
                  <a:pt x="0" y="29626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189412" y="4646183"/>
            <a:ext cx="4389676" cy="8318087"/>
          </a:xfrm>
          <a:custGeom>
            <a:avLst/>
            <a:gdLst/>
            <a:ahLst/>
            <a:cxnLst/>
            <a:rect l="l" t="t" r="r" b="b"/>
            <a:pathLst>
              <a:path w="4389676" h="8318087">
                <a:moveTo>
                  <a:pt x="0" y="0"/>
                </a:moveTo>
                <a:lnTo>
                  <a:pt x="4389676" y="0"/>
                </a:lnTo>
                <a:lnTo>
                  <a:pt x="4389676" y="8318087"/>
                </a:lnTo>
                <a:lnTo>
                  <a:pt x="0" y="83180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009" r="-6009" b="-8468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2957786" y="2776695"/>
            <a:ext cx="3442946" cy="2760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52"/>
              </a:lnSpc>
            </a:pPr>
            <a:r>
              <a:rPr lang="en-US" sz="3823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我喜歡吃甜食，用代糖取代一般的糖，聽說還可以減肥喔!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430515" y="647374"/>
            <a:ext cx="9525" cy="1518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13"/>
              </a:lnSpc>
              <a:spcBef>
                <a:spcPct val="0"/>
              </a:spcBef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028700" y="838386"/>
            <a:ext cx="8108035" cy="3198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99"/>
              </a:lnSpc>
              <a:spcBef>
                <a:spcPct val="0"/>
              </a:spcBef>
            </a:pPr>
            <a:r>
              <a:rPr lang="en-US" sz="8714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添加糖的大魔王</a:t>
            </a:r>
          </a:p>
          <a:p>
            <a:pPr algn="ctr">
              <a:lnSpc>
                <a:spcPts val="12199"/>
              </a:lnSpc>
              <a:spcBef>
                <a:spcPct val="0"/>
              </a:spcBef>
            </a:pPr>
            <a:r>
              <a:rPr lang="en-US" sz="8714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就是</a:t>
            </a:r>
            <a:r>
              <a:rPr lang="en-US" sz="8714">
                <a:solidFill>
                  <a:srgbClr val="E81E26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含糖飲料</a:t>
            </a:r>
            <a:r>
              <a:rPr lang="en-US" sz="8714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!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5537079"/>
            <a:ext cx="5398702" cy="3388679"/>
          </a:xfrm>
          <a:custGeom>
            <a:avLst/>
            <a:gdLst/>
            <a:ahLst/>
            <a:cxnLst/>
            <a:rect l="l" t="t" r="r" b="b"/>
            <a:pathLst>
              <a:path w="5398702" h="3388679">
                <a:moveTo>
                  <a:pt x="0" y="0"/>
                </a:moveTo>
                <a:lnTo>
                  <a:pt x="5398702" y="0"/>
                </a:lnTo>
                <a:lnTo>
                  <a:pt x="5398702" y="3388679"/>
                </a:lnTo>
                <a:lnTo>
                  <a:pt x="0" y="33886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794" r="-5794"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08603" y="262623"/>
            <a:ext cx="11470794" cy="1701616"/>
          </a:xfrm>
          <a:custGeom>
            <a:avLst/>
            <a:gdLst/>
            <a:ahLst/>
            <a:cxnLst/>
            <a:rect l="l" t="t" r="r" b="b"/>
            <a:pathLst>
              <a:path w="11470794" h="1701616">
                <a:moveTo>
                  <a:pt x="0" y="0"/>
                </a:moveTo>
                <a:lnTo>
                  <a:pt x="11470794" y="0"/>
                </a:lnTo>
                <a:lnTo>
                  <a:pt x="11470794" y="1701616"/>
                </a:lnTo>
                <a:lnTo>
                  <a:pt x="0" y="17016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9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926986" y="2288273"/>
            <a:ext cx="7990191" cy="6970027"/>
            <a:chOff x="0" y="0"/>
            <a:chExt cx="10653588" cy="9293370"/>
          </a:xfrm>
        </p:grpSpPr>
        <p:sp>
          <p:nvSpPr>
            <p:cNvPr id="4" name="Freeform 4"/>
            <p:cNvSpPr/>
            <p:nvPr/>
          </p:nvSpPr>
          <p:spPr>
            <a:xfrm>
              <a:off x="3193508" y="0"/>
              <a:ext cx="7460080" cy="9293370"/>
            </a:xfrm>
            <a:custGeom>
              <a:avLst/>
              <a:gdLst/>
              <a:ahLst/>
              <a:cxnLst/>
              <a:rect l="l" t="t" r="r" b="b"/>
              <a:pathLst>
                <a:path w="7460080" h="9293370">
                  <a:moveTo>
                    <a:pt x="0" y="0"/>
                  </a:moveTo>
                  <a:lnTo>
                    <a:pt x="7460080" y="0"/>
                  </a:lnTo>
                  <a:lnTo>
                    <a:pt x="7460080" y="9293370"/>
                  </a:lnTo>
                  <a:lnTo>
                    <a:pt x="0" y="9293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5466586" cy="3541894"/>
            </a:xfrm>
            <a:custGeom>
              <a:avLst/>
              <a:gdLst/>
              <a:ahLst/>
              <a:cxnLst/>
              <a:rect l="l" t="t" r="r" b="b"/>
              <a:pathLst>
                <a:path w="5466586" h="3541894">
                  <a:moveTo>
                    <a:pt x="0" y="0"/>
                  </a:moveTo>
                  <a:lnTo>
                    <a:pt x="5466586" y="0"/>
                  </a:lnTo>
                  <a:lnTo>
                    <a:pt x="5466586" y="3541894"/>
                  </a:lnTo>
                  <a:lnTo>
                    <a:pt x="0" y="35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811" t="-3411" r="-1811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392360" y="2385734"/>
            <a:ext cx="976704" cy="843628"/>
          </a:xfrm>
          <a:custGeom>
            <a:avLst/>
            <a:gdLst/>
            <a:ahLst/>
            <a:cxnLst/>
            <a:rect l="l" t="t" r="r" b="b"/>
            <a:pathLst>
              <a:path w="976704" h="843628">
                <a:moveTo>
                  <a:pt x="0" y="0"/>
                </a:moveTo>
                <a:lnTo>
                  <a:pt x="976704" y="0"/>
                </a:lnTo>
                <a:lnTo>
                  <a:pt x="976704" y="843628"/>
                </a:lnTo>
                <a:lnTo>
                  <a:pt x="0" y="8436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711964" y="2223809"/>
            <a:ext cx="7874825" cy="1470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有些飲料雖然「沒加糖」，但加了「假的糖(代糖)」</a:t>
            </a:r>
          </a:p>
        </p:txBody>
      </p:sp>
      <p:sp>
        <p:nvSpPr>
          <p:cNvPr id="8" name="Freeform 8"/>
          <p:cNvSpPr/>
          <p:nvPr/>
        </p:nvSpPr>
        <p:spPr>
          <a:xfrm>
            <a:off x="392360" y="4299872"/>
            <a:ext cx="976704" cy="843628"/>
          </a:xfrm>
          <a:custGeom>
            <a:avLst/>
            <a:gdLst/>
            <a:ahLst/>
            <a:cxnLst/>
            <a:rect l="l" t="t" r="r" b="b"/>
            <a:pathLst>
              <a:path w="976704" h="843628">
                <a:moveTo>
                  <a:pt x="0" y="0"/>
                </a:moveTo>
                <a:lnTo>
                  <a:pt x="976704" y="0"/>
                </a:lnTo>
                <a:lnTo>
                  <a:pt x="976704" y="843628"/>
                </a:lnTo>
                <a:lnTo>
                  <a:pt x="0" y="8436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711964" y="3951009"/>
            <a:ext cx="7874825" cy="1470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科學家發現，喝太多這種飲料，心臟可能會不開心</a:t>
            </a:r>
          </a:p>
        </p:txBody>
      </p:sp>
      <p:sp>
        <p:nvSpPr>
          <p:cNvPr id="10" name="Freeform 10"/>
          <p:cNvSpPr/>
          <p:nvPr/>
        </p:nvSpPr>
        <p:spPr>
          <a:xfrm>
            <a:off x="392360" y="6087079"/>
            <a:ext cx="976704" cy="843628"/>
          </a:xfrm>
          <a:custGeom>
            <a:avLst/>
            <a:gdLst/>
            <a:ahLst/>
            <a:cxnLst/>
            <a:rect l="l" t="t" r="r" b="b"/>
            <a:pathLst>
              <a:path w="976704" h="843628">
                <a:moveTo>
                  <a:pt x="0" y="0"/>
                </a:moveTo>
                <a:lnTo>
                  <a:pt x="976704" y="0"/>
                </a:lnTo>
                <a:lnTo>
                  <a:pt x="976704" y="843628"/>
                </a:lnTo>
                <a:lnTo>
                  <a:pt x="0" y="8436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711964" y="5781985"/>
            <a:ext cx="10192786" cy="1349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52"/>
              </a:lnSpc>
              <a:spcBef>
                <a:spcPct val="0"/>
              </a:spcBef>
            </a:pPr>
            <a:r>
              <a:rPr lang="en-US" sz="40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「喝無糖飲料就不會胖」，其實不一定。</a:t>
            </a:r>
          </a:p>
          <a:p>
            <a:pPr algn="just">
              <a:lnSpc>
                <a:spcPts val="5052"/>
              </a:lnSpc>
              <a:spcBef>
                <a:spcPct val="0"/>
              </a:spcBef>
            </a:pPr>
            <a:r>
              <a:rPr lang="en-US" sz="40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研究發現：喝代糖飲料，體重不一定會變輕。</a:t>
            </a:r>
          </a:p>
        </p:txBody>
      </p:sp>
      <p:sp>
        <p:nvSpPr>
          <p:cNvPr id="12" name="Freeform 12"/>
          <p:cNvSpPr/>
          <p:nvPr/>
        </p:nvSpPr>
        <p:spPr>
          <a:xfrm>
            <a:off x="392360" y="7873682"/>
            <a:ext cx="976704" cy="843628"/>
          </a:xfrm>
          <a:custGeom>
            <a:avLst/>
            <a:gdLst/>
            <a:ahLst/>
            <a:cxnLst/>
            <a:rect l="l" t="t" r="r" b="b"/>
            <a:pathLst>
              <a:path w="976704" h="843628">
                <a:moveTo>
                  <a:pt x="0" y="0"/>
                </a:moveTo>
                <a:lnTo>
                  <a:pt x="976704" y="0"/>
                </a:lnTo>
                <a:lnTo>
                  <a:pt x="976704" y="843628"/>
                </a:lnTo>
                <a:lnTo>
                  <a:pt x="0" y="8436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11964" y="7671315"/>
            <a:ext cx="10338778" cy="1987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52"/>
              </a:lnSpc>
              <a:spcBef>
                <a:spcPct val="0"/>
              </a:spcBef>
            </a:pPr>
            <a:r>
              <a:rPr lang="en-US" sz="40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台北醫學大學研究指出，高攝取代糖（如阿斯巴甜、蔗糖素）及添加糖與性早熟風險增加有關。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7417" y="0"/>
            <a:ext cx="15233165" cy="10287000"/>
          </a:xfrm>
          <a:custGeom>
            <a:avLst/>
            <a:gdLst/>
            <a:ahLst/>
            <a:cxnLst/>
            <a:rect l="l" t="t" r="r" b="b"/>
            <a:pathLst>
              <a:path w="15233165" h="10287000">
                <a:moveTo>
                  <a:pt x="0" y="0"/>
                </a:moveTo>
                <a:lnTo>
                  <a:pt x="15233166" y="0"/>
                </a:lnTo>
                <a:lnTo>
                  <a:pt x="1523316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58"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01000" y="0"/>
            <a:ext cx="10287000" cy="10287000"/>
            <a:chOff x="0" y="0"/>
            <a:chExt cx="13716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grpSp>
          <p:nvGrpSpPr>
            <p:cNvPr id="4" name="Group 4"/>
            <p:cNvGrpSpPr/>
            <p:nvPr/>
          </p:nvGrpSpPr>
          <p:grpSpPr>
            <a:xfrm>
              <a:off x="813721" y="4760930"/>
              <a:ext cx="12088557" cy="1298199"/>
              <a:chOff x="0" y="0"/>
              <a:chExt cx="2387863" cy="25643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387863" cy="256434"/>
              </a:xfrm>
              <a:custGeom>
                <a:avLst/>
                <a:gdLst/>
                <a:ahLst/>
                <a:cxnLst/>
                <a:rect l="l" t="t" r="r" b="b"/>
                <a:pathLst>
                  <a:path w="2387863" h="256434">
                    <a:moveTo>
                      <a:pt x="0" y="0"/>
                    </a:moveTo>
                    <a:lnTo>
                      <a:pt x="2387863" y="0"/>
                    </a:lnTo>
                    <a:lnTo>
                      <a:pt x="2387863" y="256434"/>
                    </a:lnTo>
                    <a:lnTo>
                      <a:pt x="0" y="256434"/>
                    </a:lnTo>
                    <a:close/>
                  </a:path>
                </a:pathLst>
              </a:custGeom>
              <a:solidFill>
                <a:srgbClr val="FFE9C9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28575"/>
                <a:ext cx="2387863" cy="2850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813721" y="8137764"/>
              <a:ext cx="12088557" cy="1298199"/>
              <a:chOff x="0" y="0"/>
              <a:chExt cx="2387863" cy="25643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387863" cy="256434"/>
              </a:xfrm>
              <a:custGeom>
                <a:avLst/>
                <a:gdLst/>
                <a:ahLst/>
                <a:cxnLst/>
                <a:rect l="l" t="t" r="r" b="b"/>
                <a:pathLst>
                  <a:path w="2387863" h="256434">
                    <a:moveTo>
                      <a:pt x="0" y="0"/>
                    </a:moveTo>
                    <a:lnTo>
                      <a:pt x="2387863" y="0"/>
                    </a:lnTo>
                    <a:lnTo>
                      <a:pt x="2387863" y="256434"/>
                    </a:lnTo>
                    <a:lnTo>
                      <a:pt x="0" y="256434"/>
                    </a:lnTo>
                    <a:close/>
                  </a:path>
                </a:pathLst>
              </a:custGeom>
              <a:solidFill>
                <a:srgbClr val="FFE9C9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28575"/>
                <a:ext cx="2387863" cy="2850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813721" y="11518763"/>
              <a:ext cx="12088557" cy="1298199"/>
              <a:chOff x="0" y="0"/>
              <a:chExt cx="2387863" cy="25643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387863" cy="256434"/>
              </a:xfrm>
              <a:custGeom>
                <a:avLst/>
                <a:gdLst/>
                <a:ahLst/>
                <a:cxnLst/>
                <a:rect l="l" t="t" r="r" b="b"/>
                <a:pathLst>
                  <a:path w="2387863" h="256434">
                    <a:moveTo>
                      <a:pt x="0" y="0"/>
                    </a:moveTo>
                    <a:lnTo>
                      <a:pt x="2387863" y="0"/>
                    </a:lnTo>
                    <a:lnTo>
                      <a:pt x="2387863" y="256434"/>
                    </a:lnTo>
                    <a:lnTo>
                      <a:pt x="0" y="256434"/>
                    </a:lnTo>
                    <a:close/>
                  </a:path>
                </a:pathLst>
              </a:custGeom>
              <a:solidFill>
                <a:srgbClr val="FFE9C9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28575"/>
                <a:ext cx="2387863" cy="2850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3" name="Freeform 13"/>
          <p:cNvSpPr/>
          <p:nvPr/>
        </p:nvSpPr>
        <p:spPr>
          <a:xfrm>
            <a:off x="2169852" y="5367978"/>
            <a:ext cx="2800023" cy="570505"/>
          </a:xfrm>
          <a:custGeom>
            <a:avLst/>
            <a:gdLst/>
            <a:ahLst/>
            <a:cxnLst/>
            <a:rect l="l" t="t" r="r" b="b"/>
            <a:pathLst>
              <a:path w="2800023" h="570505">
                <a:moveTo>
                  <a:pt x="0" y="0"/>
                </a:moveTo>
                <a:lnTo>
                  <a:pt x="2800023" y="0"/>
                </a:lnTo>
                <a:lnTo>
                  <a:pt x="2800023" y="570505"/>
                </a:lnTo>
                <a:lnTo>
                  <a:pt x="0" y="5705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169852" y="6374716"/>
            <a:ext cx="2800023" cy="570505"/>
          </a:xfrm>
          <a:custGeom>
            <a:avLst/>
            <a:gdLst/>
            <a:ahLst/>
            <a:cxnLst/>
            <a:rect l="l" t="t" r="r" b="b"/>
            <a:pathLst>
              <a:path w="2800023" h="570505">
                <a:moveTo>
                  <a:pt x="0" y="0"/>
                </a:moveTo>
                <a:lnTo>
                  <a:pt x="2800023" y="0"/>
                </a:lnTo>
                <a:lnTo>
                  <a:pt x="2800023" y="570505"/>
                </a:lnTo>
                <a:lnTo>
                  <a:pt x="0" y="5705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28700" y="3004929"/>
            <a:ext cx="8499493" cy="4115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31"/>
              </a:lnSpc>
            </a:pPr>
            <a:r>
              <a:rPr lang="en-US" sz="6300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左邊哪一款飲料</a:t>
            </a:r>
          </a:p>
          <a:p>
            <a:pPr algn="l">
              <a:lnSpc>
                <a:spcPts val="7931"/>
              </a:lnSpc>
            </a:pPr>
            <a:endParaRPr lang="en-US" sz="6300">
              <a:solidFill>
                <a:srgbClr val="403CCF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l">
              <a:lnSpc>
                <a:spcPts val="7931"/>
              </a:lnSpc>
            </a:pPr>
            <a:r>
              <a:rPr lang="en-US" sz="6300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1.含最多添加糖?</a:t>
            </a:r>
          </a:p>
          <a:p>
            <a:pPr algn="l">
              <a:lnSpc>
                <a:spcPts val="7931"/>
              </a:lnSpc>
            </a:pPr>
            <a:r>
              <a:rPr lang="en-US" sz="6300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2.含最少添加糖?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482677" y="744970"/>
            <a:ext cx="6972300" cy="2150368"/>
            <a:chOff x="0" y="0"/>
            <a:chExt cx="9296400" cy="2867157"/>
          </a:xfrm>
        </p:grpSpPr>
        <p:sp>
          <p:nvSpPr>
            <p:cNvPr id="17" name="TextBox 17"/>
            <p:cNvSpPr txBox="1"/>
            <p:nvPr/>
          </p:nvSpPr>
          <p:spPr>
            <a:xfrm>
              <a:off x="0" y="152400"/>
              <a:ext cx="9296400" cy="2628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777"/>
                </a:lnSpc>
              </a:pPr>
              <a:r>
                <a:rPr lang="en-US" sz="9492" spc="1243">
                  <a:solidFill>
                    <a:srgbClr val="FFA5F0"/>
                  </a:solidFill>
                  <a:latin typeface="Modak"/>
                  <a:ea typeface="Modak"/>
                  <a:cs typeface="Modak"/>
                  <a:sym typeface="Modak"/>
                </a:rPr>
                <a:t>動腦想一想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597353" y="1329355"/>
              <a:ext cx="7881" cy="15378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61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0100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285797" y="7007487"/>
            <a:ext cx="2800023" cy="570505"/>
          </a:xfrm>
          <a:custGeom>
            <a:avLst/>
            <a:gdLst/>
            <a:ahLst/>
            <a:cxnLst/>
            <a:rect l="l" t="t" r="r" b="b"/>
            <a:pathLst>
              <a:path w="2800023" h="570505">
                <a:moveTo>
                  <a:pt x="0" y="0"/>
                </a:moveTo>
                <a:lnTo>
                  <a:pt x="2800023" y="0"/>
                </a:lnTo>
                <a:lnTo>
                  <a:pt x="2800023" y="570504"/>
                </a:lnTo>
                <a:lnTo>
                  <a:pt x="0" y="5705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218493" y="4785497"/>
            <a:ext cx="1422350" cy="1067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F62C0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最少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618541" y="7358916"/>
            <a:ext cx="1422350" cy="1067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F62C0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最多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02145" y="732655"/>
            <a:ext cx="6972300" cy="2150368"/>
            <a:chOff x="0" y="0"/>
            <a:chExt cx="9296400" cy="2867157"/>
          </a:xfrm>
        </p:grpSpPr>
        <p:sp>
          <p:nvSpPr>
            <p:cNvPr id="7" name="TextBox 7"/>
            <p:cNvSpPr txBox="1"/>
            <p:nvPr/>
          </p:nvSpPr>
          <p:spPr>
            <a:xfrm>
              <a:off x="0" y="152400"/>
              <a:ext cx="9296400" cy="2628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777"/>
                </a:lnSpc>
              </a:pPr>
              <a:r>
                <a:rPr lang="en-US" sz="9492" spc="1243">
                  <a:solidFill>
                    <a:srgbClr val="F62C04"/>
                  </a:solidFill>
                  <a:latin typeface="Modak"/>
                  <a:ea typeface="Modak"/>
                  <a:cs typeface="Modak"/>
                  <a:sym typeface="Modak"/>
                </a:rPr>
                <a:t>你答對了嗎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4597353" y="1329355"/>
              <a:ext cx="7881" cy="15378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61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130716" y="6094570"/>
            <a:ext cx="2800023" cy="570505"/>
          </a:xfrm>
          <a:custGeom>
            <a:avLst/>
            <a:gdLst/>
            <a:ahLst/>
            <a:cxnLst/>
            <a:rect l="l" t="t" r="r" b="b"/>
            <a:pathLst>
              <a:path w="2800023" h="570505">
                <a:moveTo>
                  <a:pt x="0" y="0"/>
                </a:moveTo>
                <a:lnTo>
                  <a:pt x="2800024" y="0"/>
                </a:lnTo>
                <a:lnTo>
                  <a:pt x="2800024" y="570504"/>
                </a:lnTo>
                <a:lnTo>
                  <a:pt x="0" y="5705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28700" y="3714361"/>
            <a:ext cx="8499493" cy="4115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31"/>
              </a:lnSpc>
            </a:pPr>
            <a:r>
              <a:rPr lang="en-US" sz="6300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左邊哪一款飲料</a:t>
            </a:r>
          </a:p>
          <a:p>
            <a:pPr algn="l">
              <a:lnSpc>
                <a:spcPts val="7931"/>
              </a:lnSpc>
            </a:pPr>
            <a:endParaRPr lang="en-US" sz="6300">
              <a:solidFill>
                <a:srgbClr val="403CCF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l">
              <a:lnSpc>
                <a:spcPts val="7931"/>
              </a:lnSpc>
            </a:pPr>
            <a:r>
              <a:rPr lang="en-US" sz="6300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1.含最多添加糖?</a:t>
            </a:r>
          </a:p>
          <a:p>
            <a:pPr algn="l">
              <a:lnSpc>
                <a:spcPts val="7931"/>
              </a:lnSpc>
            </a:pPr>
            <a:r>
              <a:rPr lang="en-US" sz="6300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2.含最少添加糖?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09376" y="299332"/>
            <a:ext cx="9687542" cy="2179697"/>
          </a:xfrm>
          <a:custGeom>
            <a:avLst/>
            <a:gdLst/>
            <a:ahLst/>
            <a:cxnLst/>
            <a:rect l="l" t="t" r="r" b="b"/>
            <a:pathLst>
              <a:path w="9687542" h="2179697">
                <a:moveTo>
                  <a:pt x="0" y="0"/>
                </a:moveTo>
                <a:lnTo>
                  <a:pt x="9687542" y="0"/>
                </a:lnTo>
                <a:lnTo>
                  <a:pt x="9687542" y="2179697"/>
                </a:lnTo>
                <a:lnTo>
                  <a:pt x="0" y="21796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531301" y="8227771"/>
            <a:ext cx="6987597" cy="1441169"/>
          </a:xfrm>
          <a:custGeom>
            <a:avLst/>
            <a:gdLst/>
            <a:ahLst/>
            <a:cxnLst/>
            <a:rect l="l" t="t" r="r" b="b"/>
            <a:pathLst>
              <a:path w="6987597" h="1441169">
                <a:moveTo>
                  <a:pt x="0" y="0"/>
                </a:moveTo>
                <a:lnTo>
                  <a:pt x="6987596" y="0"/>
                </a:lnTo>
                <a:lnTo>
                  <a:pt x="6987596" y="1441168"/>
                </a:lnTo>
                <a:lnTo>
                  <a:pt x="0" y="14411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8481" y="4823289"/>
            <a:ext cx="4774321" cy="2828785"/>
          </a:xfrm>
          <a:custGeom>
            <a:avLst/>
            <a:gdLst/>
            <a:ahLst/>
            <a:cxnLst/>
            <a:rect l="l" t="t" r="r" b="b"/>
            <a:pathLst>
              <a:path w="4774321" h="2828785">
                <a:moveTo>
                  <a:pt x="0" y="0"/>
                </a:moveTo>
                <a:lnTo>
                  <a:pt x="4774321" y="0"/>
                </a:lnTo>
                <a:lnTo>
                  <a:pt x="4774321" y="2828786"/>
                </a:lnTo>
                <a:lnTo>
                  <a:pt x="0" y="28287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4295348" y="2757467"/>
            <a:ext cx="2568464" cy="51369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479907" y="4580968"/>
            <a:ext cx="2717011" cy="3313428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15092160" y="241253"/>
            <a:ext cx="2754588" cy="3642430"/>
          </a:xfrm>
          <a:custGeom>
            <a:avLst/>
            <a:gdLst/>
            <a:ahLst/>
            <a:cxnLst/>
            <a:rect l="l" t="t" r="r" b="b"/>
            <a:pathLst>
              <a:path w="2754588" h="3642430">
                <a:moveTo>
                  <a:pt x="0" y="0"/>
                </a:moveTo>
                <a:lnTo>
                  <a:pt x="2754588" y="0"/>
                </a:lnTo>
                <a:lnTo>
                  <a:pt x="2754588" y="3642431"/>
                </a:lnTo>
                <a:lnTo>
                  <a:pt x="0" y="364243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320205" y="8261554"/>
            <a:ext cx="6823795" cy="1407385"/>
          </a:xfrm>
          <a:custGeom>
            <a:avLst/>
            <a:gdLst/>
            <a:ahLst/>
            <a:cxnLst/>
            <a:rect l="l" t="t" r="r" b="b"/>
            <a:pathLst>
              <a:path w="6823795" h="1407385">
                <a:moveTo>
                  <a:pt x="0" y="0"/>
                </a:moveTo>
                <a:lnTo>
                  <a:pt x="6823795" y="0"/>
                </a:lnTo>
                <a:lnTo>
                  <a:pt x="6823795" y="1407385"/>
                </a:lnTo>
                <a:lnTo>
                  <a:pt x="0" y="14073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63411" y="7241805"/>
            <a:ext cx="2460650" cy="2316087"/>
          </a:xfrm>
          <a:custGeom>
            <a:avLst/>
            <a:gdLst/>
            <a:ahLst/>
            <a:cxnLst/>
            <a:rect l="l" t="t" r="r" b="b"/>
            <a:pathLst>
              <a:path w="2460650" h="2316087">
                <a:moveTo>
                  <a:pt x="0" y="0"/>
                </a:moveTo>
                <a:lnTo>
                  <a:pt x="2460650" y="0"/>
                </a:lnTo>
                <a:lnTo>
                  <a:pt x="2460650" y="2316086"/>
                </a:lnTo>
                <a:lnTo>
                  <a:pt x="0" y="23160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470966" y="8259367"/>
            <a:ext cx="4217229" cy="1409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</a:pPr>
            <a:r>
              <a:rPr lang="en-US" sz="8000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珍珠奶茶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42470" y="321705"/>
            <a:ext cx="12554121" cy="1924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30"/>
              </a:lnSpc>
              <a:spcBef>
                <a:spcPct val="0"/>
              </a:spcBef>
            </a:pPr>
            <a:r>
              <a:rPr lang="en-US" sz="5236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如果面前有一杯珍奶和一杯白開水，</a:t>
            </a:r>
          </a:p>
          <a:p>
            <a:pPr algn="ctr">
              <a:lnSpc>
                <a:spcPts val="7330"/>
              </a:lnSpc>
              <a:spcBef>
                <a:spcPct val="0"/>
              </a:spcBef>
            </a:pPr>
            <a:r>
              <a:rPr lang="en-US" sz="5236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你會選誰做你的飲料夥伴呢？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479907" y="8165210"/>
            <a:ext cx="4217229" cy="1409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</a:pPr>
            <a:r>
              <a:rPr lang="en-US" sz="8000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白開水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84730" y="2819699"/>
            <a:ext cx="11207956" cy="7467301"/>
          </a:xfrm>
          <a:custGeom>
            <a:avLst/>
            <a:gdLst/>
            <a:ahLst/>
            <a:cxnLst/>
            <a:rect l="l" t="t" r="r" b="b"/>
            <a:pathLst>
              <a:path w="11207956" h="7467301">
                <a:moveTo>
                  <a:pt x="0" y="0"/>
                </a:moveTo>
                <a:lnTo>
                  <a:pt x="11207956" y="0"/>
                </a:lnTo>
                <a:lnTo>
                  <a:pt x="11207956" y="7467301"/>
                </a:lnTo>
                <a:lnTo>
                  <a:pt x="0" y="74673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-1810617" y="828675"/>
            <a:ext cx="16230600" cy="20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68"/>
              </a:lnSpc>
            </a:pPr>
            <a:r>
              <a:rPr lang="en-US" sz="19261" b="1">
                <a:solidFill>
                  <a:srgbClr val="FF6D4D"/>
                </a:solidFill>
                <a:latin typeface="Ahkio Heavy"/>
                <a:ea typeface="Ahkio Heavy"/>
                <a:cs typeface="Ahkio Heavy"/>
                <a:sym typeface="Ahkio Heavy"/>
              </a:rPr>
              <a:t>有獎徵答!  !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72172" y="4679799"/>
            <a:ext cx="7487128" cy="3883948"/>
          </a:xfrm>
          <a:custGeom>
            <a:avLst/>
            <a:gdLst/>
            <a:ahLst/>
            <a:cxnLst/>
            <a:rect l="l" t="t" r="r" b="b"/>
            <a:pathLst>
              <a:path w="7487128" h="3883948">
                <a:moveTo>
                  <a:pt x="0" y="0"/>
                </a:moveTo>
                <a:lnTo>
                  <a:pt x="7487128" y="0"/>
                </a:lnTo>
                <a:lnTo>
                  <a:pt x="7487128" y="3883948"/>
                </a:lnTo>
                <a:lnTo>
                  <a:pt x="0" y="3883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50062" y="676275"/>
            <a:ext cx="14987876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一天最多可以吃幾顆方糖？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76362" y="3356324"/>
            <a:ext cx="9835467" cy="5207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A. </a:t>
            </a:r>
            <a:r>
              <a:rPr lang="en-US" sz="6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3顆</a:t>
            </a:r>
            <a:endParaRPr lang="en-US" sz="6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B. </a:t>
            </a:r>
            <a:r>
              <a:rPr lang="en-US" sz="6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4顆</a:t>
            </a:r>
            <a:endParaRPr lang="en-US" sz="6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C. </a:t>
            </a:r>
            <a:r>
              <a:rPr lang="en-US" sz="6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5顆</a:t>
            </a:r>
            <a:endParaRPr lang="en-US" sz="6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D. </a:t>
            </a:r>
            <a:r>
              <a:rPr lang="en-US" altLang="zh-TW" sz="6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  <a:r>
              <a:rPr lang="zh-TW" altLang="en-US" sz="6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顆</a:t>
            </a:r>
            <a:endParaRPr lang="en-US" sz="6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5623" y="5734422"/>
            <a:ext cx="1890147" cy="1502667"/>
          </a:xfrm>
          <a:custGeom>
            <a:avLst/>
            <a:gdLst/>
            <a:ahLst/>
            <a:cxnLst/>
            <a:rect l="l" t="t" r="r" b="b"/>
            <a:pathLst>
              <a:path w="1890147" h="1502667">
                <a:moveTo>
                  <a:pt x="0" y="0"/>
                </a:moveTo>
                <a:lnTo>
                  <a:pt x="1890147" y="0"/>
                </a:lnTo>
                <a:lnTo>
                  <a:pt x="1890147" y="1502667"/>
                </a:lnTo>
                <a:lnTo>
                  <a:pt x="0" y="1502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515295" y="2057400"/>
            <a:ext cx="8528083" cy="82296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50062" y="676275"/>
            <a:ext cx="14987876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一天最多可以吃幾顆方糖？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155770" y="3006869"/>
            <a:ext cx="9835467" cy="5207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A. 3顆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B. 4顆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C. 5顆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D. 6顆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0062" y="445477"/>
            <a:ext cx="14987876" cy="3376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以下哪一種飲料最適合作為日常補水選擇？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650062" y="4368056"/>
            <a:ext cx="9835467" cy="5207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A. 運動飲料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B. 100%果汁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C. 白開水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D. 可樂</a:t>
            </a:r>
          </a:p>
        </p:txBody>
      </p:sp>
      <p:sp>
        <p:nvSpPr>
          <p:cNvPr id="4" name="Freeform 4"/>
          <p:cNvSpPr/>
          <p:nvPr/>
        </p:nvSpPr>
        <p:spPr>
          <a:xfrm>
            <a:off x="9772172" y="4679799"/>
            <a:ext cx="7487128" cy="3883948"/>
          </a:xfrm>
          <a:custGeom>
            <a:avLst/>
            <a:gdLst/>
            <a:ahLst/>
            <a:cxnLst/>
            <a:rect l="l" t="t" r="r" b="b"/>
            <a:pathLst>
              <a:path w="7487128" h="3883948">
                <a:moveTo>
                  <a:pt x="0" y="0"/>
                </a:moveTo>
                <a:lnTo>
                  <a:pt x="7487128" y="0"/>
                </a:lnTo>
                <a:lnTo>
                  <a:pt x="7487128" y="3883948"/>
                </a:lnTo>
                <a:lnTo>
                  <a:pt x="0" y="3883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0062" y="445477"/>
            <a:ext cx="14987876" cy="3376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以下哪一種飲料最適合作為日常補水選擇？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458175" y="4368056"/>
            <a:ext cx="9835467" cy="5207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A. 運動飲料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B. 100%果汁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C. 白開水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D. 可樂</a:t>
            </a:r>
          </a:p>
        </p:txBody>
      </p:sp>
      <p:sp>
        <p:nvSpPr>
          <p:cNvPr id="4" name="Freeform 4"/>
          <p:cNvSpPr/>
          <p:nvPr/>
        </p:nvSpPr>
        <p:spPr>
          <a:xfrm>
            <a:off x="704988" y="7095593"/>
            <a:ext cx="1890147" cy="1502667"/>
          </a:xfrm>
          <a:custGeom>
            <a:avLst/>
            <a:gdLst/>
            <a:ahLst/>
            <a:cxnLst/>
            <a:rect l="l" t="t" r="r" b="b"/>
            <a:pathLst>
              <a:path w="1890147" h="1502667">
                <a:moveTo>
                  <a:pt x="0" y="0"/>
                </a:moveTo>
                <a:lnTo>
                  <a:pt x="1890147" y="0"/>
                </a:lnTo>
                <a:lnTo>
                  <a:pt x="1890147" y="1502666"/>
                </a:lnTo>
                <a:lnTo>
                  <a:pt x="0" y="15026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515295" y="2057400"/>
            <a:ext cx="8528083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70812" y="2653059"/>
            <a:ext cx="9835467" cy="5207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A. 水果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B. 餅乾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C. 汽水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D. 運動飲料</a:t>
            </a:r>
          </a:p>
        </p:txBody>
      </p:sp>
      <p:sp>
        <p:nvSpPr>
          <p:cNvPr id="3" name="Freeform 3"/>
          <p:cNvSpPr/>
          <p:nvPr/>
        </p:nvSpPr>
        <p:spPr>
          <a:xfrm>
            <a:off x="9772172" y="4679799"/>
            <a:ext cx="7487128" cy="3883948"/>
          </a:xfrm>
          <a:custGeom>
            <a:avLst/>
            <a:gdLst/>
            <a:ahLst/>
            <a:cxnLst/>
            <a:rect l="l" t="t" r="r" b="b"/>
            <a:pathLst>
              <a:path w="7487128" h="3883948">
                <a:moveTo>
                  <a:pt x="0" y="0"/>
                </a:moveTo>
                <a:lnTo>
                  <a:pt x="7487128" y="0"/>
                </a:lnTo>
                <a:lnTo>
                  <a:pt x="7487128" y="3883948"/>
                </a:lnTo>
                <a:lnTo>
                  <a:pt x="0" y="3883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1650062" y="115765"/>
            <a:ext cx="15609238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哪一個是「天然糖」來源？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1414" y="3295276"/>
            <a:ext cx="1890147" cy="1502667"/>
          </a:xfrm>
          <a:custGeom>
            <a:avLst/>
            <a:gdLst/>
            <a:ahLst/>
            <a:cxnLst/>
            <a:rect l="l" t="t" r="r" b="b"/>
            <a:pathLst>
              <a:path w="1890147" h="1502667">
                <a:moveTo>
                  <a:pt x="0" y="0"/>
                </a:moveTo>
                <a:lnTo>
                  <a:pt x="1890147" y="0"/>
                </a:lnTo>
                <a:lnTo>
                  <a:pt x="1890147" y="1502667"/>
                </a:lnTo>
                <a:lnTo>
                  <a:pt x="0" y="1502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515295" y="2057400"/>
            <a:ext cx="8528083" cy="82296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091561" y="3281599"/>
            <a:ext cx="9835467" cy="5207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A. 水果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B. 餅乾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C. 汽水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D. 運動飲料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50062" y="115765"/>
            <a:ext cx="15609238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哪一個是「天然糖」來源？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0062" y="115765"/>
            <a:ext cx="16637938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糖吃太多可能造成什麼問題？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650062" y="2805945"/>
            <a:ext cx="9835467" cy="5207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A. 蛀牙　</a:t>
            </a:r>
          </a:p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B. 注意力下降　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C. 身高變高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D. 肌肉變多</a:t>
            </a:r>
          </a:p>
        </p:txBody>
      </p:sp>
      <p:sp>
        <p:nvSpPr>
          <p:cNvPr id="4" name="Freeform 4"/>
          <p:cNvSpPr/>
          <p:nvPr/>
        </p:nvSpPr>
        <p:spPr>
          <a:xfrm>
            <a:off x="10252671" y="3591508"/>
            <a:ext cx="7487128" cy="3883948"/>
          </a:xfrm>
          <a:custGeom>
            <a:avLst/>
            <a:gdLst/>
            <a:ahLst/>
            <a:cxnLst/>
            <a:rect l="l" t="t" r="r" b="b"/>
            <a:pathLst>
              <a:path w="7487128" h="3883948">
                <a:moveTo>
                  <a:pt x="0" y="0"/>
                </a:moveTo>
                <a:lnTo>
                  <a:pt x="7487129" y="0"/>
                </a:lnTo>
                <a:lnTo>
                  <a:pt x="7487129" y="3883948"/>
                </a:lnTo>
                <a:lnTo>
                  <a:pt x="0" y="3883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0062" y="115765"/>
            <a:ext cx="15609238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糖吃太多可能造成什麼問題？</a:t>
            </a:r>
          </a:p>
        </p:txBody>
      </p:sp>
      <p:sp>
        <p:nvSpPr>
          <p:cNvPr id="3" name="Freeform 3"/>
          <p:cNvSpPr/>
          <p:nvPr/>
        </p:nvSpPr>
        <p:spPr>
          <a:xfrm>
            <a:off x="1159745" y="3091656"/>
            <a:ext cx="1890147" cy="1502667"/>
          </a:xfrm>
          <a:custGeom>
            <a:avLst/>
            <a:gdLst/>
            <a:ahLst/>
            <a:cxnLst/>
            <a:rect l="l" t="t" r="r" b="b"/>
            <a:pathLst>
              <a:path w="1890147" h="1502667">
                <a:moveTo>
                  <a:pt x="0" y="0"/>
                </a:moveTo>
                <a:lnTo>
                  <a:pt x="1890147" y="0"/>
                </a:lnTo>
                <a:lnTo>
                  <a:pt x="1890147" y="1502667"/>
                </a:lnTo>
                <a:lnTo>
                  <a:pt x="0" y="1502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59917" y="1912280"/>
            <a:ext cx="8528083" cy="82296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678597" y="3133558"/>
            <a:ext cx="9835467" cy="5207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A. 蛀牙　</a:t>
            </a:r>
          </a:p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B. 注意力下降　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C. 身高變高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D. 肌肉變多</a:t>
            </a:r>
          </a:p>
        </p:txBody>
      </p:sp>
      <p:sp>
        <p:nvSpPr>
          <p:cNvPr id="6" name="Freeform 6"/>
          <p:cNvSpPr/>
          <p:nvPr/>
        </p:nvSpPr>
        <p:spPr>
          <a:xfrm>
            <a:off x="1159745" y="4594323"/>
            <a:ext cx="1890147" cy="1502667"/>
          </a:xfrm>
          <a:custGeom>
            <a:avLst/>
            <a:gdLst/>
            <a:ahLst/>
            <a:cxnLst/>
            <a:rect l="l" t="t" r="r" b="b"/>
            <a:pathLst>
              <a:path w="1890147" h="1502667">
                <a:moveTo>
                  <a:pt x="0" y="0"/>
                </a:moveTo>
                <a:lnTo>
                  <a:pt x="1890147" y="0"/>
                </a:lnTo>
                <a:lnTo>
                  <a:pt x="1890147" y="1502667"/>
                </a:lnTo>
                <a:lnTo>
                  <a:pt x="0" y="1502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0062" y="115765"/>
            <a:ext cx="15609238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手搖飲選哪一個最健康？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824789" y="2634372"/>
            <a:ext cx="9835467" cy="6531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A. 無糖綠茶　</a:t>
            </a:r>
          </a:p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B. 微糖鮮奶茶　</a:t>
            </a:r>
          </a:p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C. 半糖珍奶</a:t>
            </a:r>
          </a:p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D. 全糖果汁飲料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endParaRPr lang="en-US" sz="65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9772172" y="4679799"/>
            <a:ext cx="7487128" cy="3883948"/>
          </a:xfrm>
          <a:custGeom>
            <a:avLst/>
            <a:gdLst/>
            <a:ahLst/>
            <a:cxnLst/>
            <a:rect l="l" t="t" r="r" b="b"/>
            <a:pathLst>
              <a:path w="7487128" h="3883948">
                <a:moveTo>
                  <a:pt x="0" y="0"/>
                </a:moveTo>
                <a:lnTo>
                  <a:pt x="7487128" y="0"/>
                </a:lnTo>
                <a:lnTo>
                  <a:pt x="7487128" y="3883948"/>
                </a:lnTo>
                <a:lnTo>
                  <a:pt x="0" y="3883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18420"/>
          </a:xfrm>
          <a:custGeom>
            <a:avLst/>
            <a:gdLst/>
            <a:ahLst/>
            <a:cxnLst/>
            <a:rect l="l" t="t" r="r" b="b"/>
            <a:pathLst>
              <a:path w="18288000" h="10218420">
                <a:moveTo>
                  <a:pt x="0" y="0"/>
                </a:moveTo>
                <a:lnTo>
                  <a:pt x="18288000" y="0"/>
                </a:lnTo>
                <a:lnTo>
                  <a:pt x="18288000" y="10218420"/>
                </a:lnTo>
                <a:lnTo>
                  <a:pt x="0" y="102184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0062" y="115765"/>
            <a:ext cx="15609238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以下哪個不是含糖飲料？</a:t>
            </a:r>
          </a:p>
        </p:txBody>
      </p:sp>
      <p:sp>
        <p:nvSpPr>
          <p:cNvPr id="3" name="Freeform 3"/>
          <p:cNvSpPr/>
          <p:nvPr/>
        </p:nvSpPr>
        <p:spPr>
          <a:xfrm>
            <a:off x="1028700" y="2675478"/>
            <a:ext cx="1890147" cy="1502667"/>
          </a:xfrm>
          <a:custGeom>
            <a:avLst/>
            <a:gdLst/>
            <a:ahLst/>
            <a:cxnLst/>
            <a:rect l="l" t="t" r="r" b="b"/>
            <a:pathLst>
              <a:path w="1890147" h="1502667">
                <a:moveTo>
                  <a:pt x="0" y="0"/>
                </a:moveTo>
                <a:lnTo>
                  <a:pt x="1890147" y="0"/>
                </a:lnTo>
                <a:lnTo>
                  <a:pt x="1890147" y="1502667"/>
                </a:lnTo>
                <a:lnTo>
                  <a:pt x="0" y="1502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296886" y="1863284"/>
            <a:ext cx="8528083" cy="82296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567380" y="2726811"/>
            <a:ext cx="9835467" cy="6531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A. 無糖綠茶　</a:t>
            </a:r>
          </a:p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B. 微糖鮮奶茶　</a:t>
            </a:r>
          </a:p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C. 半糖珍奶</a:t>
            </a:r>
          </a:p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D. 全糖果汁飲料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endParaRPr lang="en-US" sz="65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0062" y="147992"/>
            <a:ext cx="15840036" cy="4805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320"/>
              </a:lnSpc>
            </a:pPr>
            <a:r>
              <a:rPr lang="en-US" sz="88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最新研究發現，糖或人工甜味劑吃太多，可能讓孩子出現什麼現象？</a:t>
            </a:r>
          </a:p>
        </p:txBody>
      </p:sp>
      <p:sp>
        <p:nvSpPr>
          <p:cNvPr id="3" name="Freeform 3"/>
          <p:cNvSpPr/>
          <p:nvPr/>
        </p:nvSpPr>
        <p:spPr>
          <a:xfrm>
            <a:off x="9772172" y="4679799"/>
            <a:ext cx="7487128" cy="3883948"/>
          </a:xfrm>
          <a:custGeom>
            <a:avLst/>
            <a:gdLst/>
            <a:ahLst/>
            <a:cxnLst/>
            <a:rect l="l" t="t" r="r" b="b"/>
            <a:pathLst>
              <a:path w="7487128" h="3883948">
                <a:moveTo>
                  <a:pt x="0" y="0"/>
                </a:moveTo>
                <a:lnTo>
                  <a:pt x="7487128" y="0"/>
                </a:lnTo>
                <a:lnTo>
                  <a:pt x="7487128" y="3883948"/>
                </a:lnTo>
                <a:lnTo>
                  <a:pt x="0" y="3883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1999509" y="4706019"/>
            <a:ext cx="5945757" cy="5207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A. 頭髮變多 </a:t>
            </a:r>
          </a:p>
          <a:p>
            <a:pPr algn="ctr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B. 青春期提早 </a:t>
            </a:r>
          </a:p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C. 視力變好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D. 注意力集中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79716" y="6324065"/>
            <a:ext cx="1890147" cy="1502667"/>
          </a:xfrm>
          <a:custGeom>
            <a:avLst/>
            <a:gdLst/>
            <a:ahLst/>
            <a:cxnLst/>
            <a:rect l="l" t="t" r="r" b="b"/>
            <a:pathLst>
              <a:path w="1890147" h="1502667">
                <a:moveTo>
                  <a:pt x="0" y="0"/>
                </a:moveTo>
                <a:lnTo>
                  <a:pt x="1890146" y="0"/>
                </a:lnTo>
                <a:lnTo>
                  <a:pt x="1890146" y="1502666"/>
                </a:lnTo>
                <a:lnTo>
                  <a:pt x="0" y="15026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042670" y="3867776"/>
            <a:ext cx="6629413" cy="639738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174237" y="4895850"/>
            <a:ext cx="5945757" cy="5207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A. 頭髮變多 </a:t>
            </a:r>
          </a:p>
          <a:p>
            <a:pPr algn="ctr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B. 青春期提早 </a:t>
            </a:r>
          </a:p>
          <a:p>
            <a:pPr algn="l">
              <a:lnSpc>
                <a:spcPts val="10445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C. 視力變好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D. 注意力集中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50062" y="147992"/>
            <a:ext cx="16022021" cy="4805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320"/>
              </a:lnSpc>
            </a:pPr>
            <a:r>
              <a:rPr lang="en-US" sz="88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最新研究發現，糖或人工甜味劑吃太多，可能讓孩子出現什麼現象？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0062" y="402236"/>
            <a:ext cx="15840036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想戒含糖飲料，可以怎麼做？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650062" y="2782680"/>
            <a:ext cx="12506131" cy="6531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A. 一次全戒很困難，不如隨便喝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B. 每天喝三杯無糖飲料補充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C. 從「全糖→半糖→微糖→無糖」漸進式調整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D. 改喝高熱量奶昔</a:t>
            </a:r>
          </a:p>
        </p:txBody>
      </p:sp>
      <p:sp>
        <p:nvSpPr>
          <p:cNvPr id="4" name="Freeform 4"/>
          <p:cNvSpPr/>
          <p:nvPr/>
        </p:nvSpPr>
        <p:spPr>
          <a:xfrm>
            <a:off x="10412629" y="6820208"/>
            <a:ext cx="7487128" cy="3883948"/>
          </a:xfrm>
          <a:custGeom>
            <a:avLst/>
            <a:gdLst/>
            <a:ahLst/>
            <a:cxnLst/>
            <a:rect l="l" t="t" r="r" b="b"/>
            <a:pathLst>
              <a:path w="7487128" h="3883948">
                <a:moveTo>
                  <a:pt x="0" y="0"/>
                </a:moveTo>
                <a:lnTo>
                  <a:pt x="7487129" y="0"/>
                </a:lnTo>
                <a:lnTo>
                  <a:pt x="7487129" y="3883948"/>
                </a:lnTo>
                <a:lnTo>
                  <a:pt x="0" y="3883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0062" y="402236"/>
            <a:ext cx="15840036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想戒含糖飲料，可以怎麼做？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650062" y="2782680"/>
            <a:ext cx="12506131" cy="6531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A. 一次全戒很困難，不如隨便喝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B. 每天喝三杯無糖飲料補充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C. 從「全糖→半糖→微糖→無糖」漸進式調整</a:t>
            </a:r>
          </a:p>
          <a:p>
            <a:pPr algn="l">
              <a:lnSpc>
                <a:spcPts val="10446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D. 改喝高熱量奶昔</a:t>
            </a:r>
          </a:p>
        </p:txBody>
      </p:sp>
      <p:sp>
        <p:nvSpPr>
          <p:cNvPr id="4" name="Freeform 4"/>
          <p:cNvSpPr/>
          <p:nvPr/>
        </p:nvSpPr>
        <p:spPr>
          <a:xfrm>
            <a:off x="83627" y="5420867"/>
            <a:ext cx="1890147" cy="1502667"/>
          </a:xfrm>
          <a:custGeom>
            <a:avLst/>
            <a:gdLst/>
            <a:ahLst/>
            <a:cxnLst/>
            <a:rect l="l" t="t" r="r" b="b"/>
            <a:pathLst>
              <a:path w="1890147" h="1502667">
                <a:moveTo>
                  <a:pt x="0" y="0"/>
                </a:moveTo>
                <a:lnTo>
                  <a:pt x="1890146" y="0"/>
                </a:lnTo>
                <a:lnTo>
                  <a:pt x="1890146" y="1502666"/>
                </a:lnTo>
                <a:lnTo>
                  <a:pt x="0" y="15026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245375" y="5420867"/>
            <a:ext cx="5042625" cy="486613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911304" y="348661"/>
            <a:ext cx="15840036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說出減糖小撇步？</a:t>
            </a:r>
          </a:p>
        </p:txBody>
      </p:sp>
      <p:sp>
        <p:nvSpPr>
          <p:cNvPr id="3" name="Freeform 3"/>
          <p:cNvSpPr/>
          <p:nvPr/>
        </p:nvSpPr>
        <p:spPr>
          <a:xfrm>
            <a:off x="3428859" y="3074271"/>
            <a:ext cx="10553178" cy="5597601"/>
          </a:xfrm>
          <a:custGeom>
            <a:avLst/>
            <a:gdLst/>
            <a:ahLst/>
            <a:cxnLst/>
            <a:rect l="l" t="t" r="r" b="b"/>
            <a:pathLst>
              <a:path w="10553178" h="5597601">
                <a:moveTo>
                  <a:pt x="0" y="0"/>
                </a:moveTo>
                <a:lnTo>
                  <a:pt x="10553178" y="0"/>
                </a:lnTo>
                <a:lnTo>
                  <a:pt x="10553178" y="5597601"/>
                </a:lnTo>
                <a:lnTo>
                  <a:pt x="0" y="55976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24" r="-1124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0062" y="402236"/>
            <a:ext cx="15840036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減糖小撇步</a:t>
            </a:r>
          </a:p>
        </p:txBody>
      </p:sp>
      <p:sp>
        <p:nvSpPr>
          <p:cNvPr id="3" name="Freeform 3"/>
          <p:cNvSpPr/>
          <p:nvPr/>
        </p:nvSpPr>
        <p:spPr>
          <a:xfrm>
            <a:off x="1437762" y="2778118"/>
            <a:ext cx="1890147" cy="1502667"/>
          </a:xfrm>
          <a:custGeom>
            <a:avLst/>
            <a:gdLst/>
            <a:ahLst/>
            <a:cxnLst/>
            <a:rect l="l" t="t" r="r" b="b"/>
            <a:pathLst>
              <a:path w="1890147" h="1502667">
                <a:moveTo>
                  <a:pt x="0" y="0"/>
                </a:moveTo>
                <a:lnTo>
                  <a:pt x="1890147" y="0"/>
                </a:lnTo>
                <a:lnTo>
                  <a:pt x="1890147" y="1502666"/>
                </a:lnTo>
                <a:lnTo>
                  <a:pt x="0" y="15026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935460" y="4911855"/>
            <a:ext cx="5162703" cy="498200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504976" y="2889824"/>
            <a:ext cx="5105623" cy="1235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45"/>
              </a:lnSpc>
              <a:spcBef>
                <a:spcPct val="0"/>
              </a:spcBef>
            </a:pPr>
            <a:r>
              <a:rPr lang="en-US" sz="6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多喝白開水</a:t>
            </a:r>
            <a:endParaRPr lang="en-US" sz="6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437762" y="4909434"/>
            <a:ext cx="1890147" cy="1502667"/>
          </a:xfrm>
          <a:custGeom>
            <a:avLst/>
            <a:gdLst/>
            <a:ahLst/>
            <a:cxnLst/>
            <a:rect l="l" t="t" r="r" b="b"/>
            <a:pathLst>
              <a:path w="1890147" h="1502667">
                <a:moveTo>
                  <a:pt x="0" y="0"/>
                </a:moveTo>
                <a:lnTo>
                  <a:pt x="1890147" y="0"/>
                </a:lnTo>
                <a:lnTo>
                  <a:pt x="1890147" y="1502667"/>
                </a:lnTo>
                <a:lnTo>
                  <a:pt x="0" y="1502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504976" y="4868420"/>
            <a:ext cx="8382223" cy="1235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45"/>
              </a:lnSpc>
              <a:spcBef>
                <a:spcPct val="0"/>
              </a:spcBef>
            </a:pPr>
            <a:r>
              <a:rPr lang="en-US" sz="6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飲料選無糖或半糖</a:t>
            </a:r>
            <a:endParaRPr lang="en-US" sz="6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504977" y="6847017"/>
            <a:ext cx="10058623" cy="1235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45"/>
              </a:lnSpc>
              <a:spcBef>
                <a:spcPct val="0"/>
              </a:spcBef>
            </a:pPr>
            <a:r>
              <a:rPr lang="en-US" sz="6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少吃糖果餅乾，多吃水果</a:t>
            </a:r>
            <a:endParaRPr lang="en-US" sz="6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437762" y="7040751"/>
            <a:ext cx="1890147" cy="1502667"/>
          </a:xfrm>
          <a:custGeom>
            <a:avLst/>
            <a:gdLst/>
            <a:ahLst/>
            <a:cxnLst/>
            <a:rect l="l" t="t" r="r" b="b"/>
            <a:pathLst>
              <a:path w="1890147" h="1502667">
                <a:moveTo>
                  <a:pt x="0" y="0"/>
                </a:moveTo>
                <a:lnTo>
                  <a:pt x="1890147" y="0"/>
                </a:lnTo>
                <a:lnTo>
                  <a:pt x="1890147" y="1502667"/>
                </a:lnTo>
                <a:lnTo>
                  <a:pt x="0" y="1502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80226" y="1028700"/>
            <a:ext cx="15527547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4130" y="3516432"/>
            <a:ext cx="12585577" cy="6254638"/>
            <a:chOff x="0" y="0"/>
            <a:chExt cx="16780770" cy="8339518"/>
          </a:xfrm>
        </p:grpSpPr>
        <p:sp>
          <p:nvSpPr>
            <p:cNvPr id="3" name="Freeform 3"/>
            <p:cNvSpPr/>
            <p:nvPr/>
          </p:nvSpPr>
          <p:spPr>
            <a:xfrm>
              <a:off x="0" y="1668646"/>
              <a:ext cx="15539190" cy="135968"/>
            </a:xfrm>
            <a:custGeom>
              <a:avLst/>
              <a:gdLst/>
              <a:ahLst/>
              <a:cxnLst/>
              <a:rect l="l" t="t" r="r" b="b"/>
              <a:pathLst>
                <a:path w="15539190" h="135968">
                  <a:moveTo>
                    <a:pt x="0" y="0"/>
                  </a:moveTo>
                  <a:lnTo>
                    <a:pt x="15539190" y="0"/>
                  </a:lnTo>
                  <a:lnTo>
                    <a:pt x="15539190" y="135968"/>
                  </a:lnTo>
                  <a:lnTo>
                    <a:pt x="0" y="13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06930" y="5801791"/>
              <a:ext cx="15539190" cy="135968"/>
            </a:xfrm>
            <a:custGeom>
              <a:avLst/>
              <a:gdLst/>
              <a:ahLst/>
              <a:cxnLst/>
              <a:rect l="l" t="t" r="r" b="b"/>
              <a:pathLst>
                <a:path w="15539190" h="135968">
                  <a:moveTo>
                    <a:pt x="0" y="0"/>
                  </a:moveTo>
                  <a:lnTo>
                    <a:pt x="15539189" y="0"/>
                  </a:lnTo>
                  <a:lnTo>
                    <a:pt x="15539189" y="135968"/>
                  </a:lnTo>
                  <a:lnTo>
                    <a:pt x="0" y="13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4018364" y="393255"/>
              <a:ext cx="79463" cy="7946263"/>
            </a:xfrm>
            <a:custGeom>
              <a:avLst/>
              <a:gdLst/>
              <a:ahLst/>
              <a:cxnLst/>
              <a:rect l="l" t="t" r="r" b="b"/>
              <a:pathLst>
                <a:path w="79463" h="7946263">
                  <a:moveTo>
                    <a:pt x="0" y="0"/>
                  </a:moveTo>
                  <a:lnTo>
                    <a:pt x="79462" y="0"/>
                  </a:lnTo>
                  <a:lnTo>
                    <a:pt x="79462" y="7946263"/>
                  </a:lnTo>
                  <a:lnTo>
                    <a:pt x="0" y="79462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10396655" y="0"/>
              <a:ext cx="76472" cy="7647206"/>
            </a:xfrm>
            <a:custGeom>
              <a:avLst/>
              <a:gdLst/>
              <a:ahLst/>
              <a:cxnLst/>
              <a:rect l="l" t="t" r="r" b="b"/>
              <a:pathLst>
                <a:path w="76472" h="7647206">
                  <a:moveTo>
                    <a:pt x="0" y="0"/>
                  </a:moveTo>
                  <a:lnTo>
                    <a:pt x="76472" y="0"/>
                  </a:lnTo>
                  <a:lnTo>
                    <a:pt x="76472" y="7647206"/>
                  </a:lnTo>
                  <a:lnTo>
                    <a:pt x="0" y="7647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401913" y="-58543"/>
              <a:ext cx="3063508" cy="126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2"/>
                </a:lnSpc>
              </a:pPr>
              <a:r>
                <a:rPr lang="en-US" sz="5615">
                  <a:solidFill>
                    <a:srgbClr val="3F2500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全糖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401913" y="2034971"/>
              <a:ext cx="3063508" cy="126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2"/>
                </a:lnSpc>
              </a:pPr>
              <a:r>
                <a:rPr lang="en-US" sz="5615">
                  <a:solidFill>
                    <a:srgbClr val="3F2500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半糖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401913" y="4128485"/>
              <a:ext cx="3063508" cy="126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2"/>
                </a:lnSpc>
              </a:pPr>
              <a:r>
                <a:rPr lang="en-US" sz="5615">
                  <a:solidFill>
                    <a:srgbClr val="3F2500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微糖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374567" y="-58543"/>
              <a:ext cx="3732818" cy="126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2"/>
                </a:lnSpc>
              </a:pPr>
              <a:r>
                <a:rPr lang="en-US" sz="5615">
                  <a:solidFill>
                    <a:srgbClr val="3F2500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50公克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374567" y="2034971"/>
              <a:ext cx="3732818" cy="126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2"/>
                </a:lnSpc>
              </a:pPr>
              <a:r>
                <a:rPr lang="en-US" sz="5615">
                  <a:solidFill>
                    <a:srgbClr val="3F2500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25公克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426786" y="4128485"/>
              <a:ext cx="3732818" cy="126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2"/>
                </a:lnSpc>
              </a:pPr>
              <a:r>
                <a:rPr lang="en-US" sz="5615">
                  <a:solidFill>
                    <a:srgbClr val="3F2500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15公克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206930" y="3763740"/>
              <a:ext cx="15539190" cy="135968"/>
            </a:xfrm>
            <a:custGeom>
              <a:avLst/>
              <a:gdLst/>
              <a:ahLst/>
              <a:cxnLst/>
              <a:rect l="l" t="t" r="r" b="b"/>
              <a:pathLst>
                <a:path w="15539190" h="135968">
                  <a:moveTo>
                    <a:pt x="0" y="0"/>
                  </a:moveTo>
                  <a:lnTo>
                    <a:pt x="15539189" y="0"/>
                  </a:lnTo>
                  <a:lnTo>
                    <a:pt x="15539189" y="135968"/>
                  </a:lnTo>
                  <a:lnTo>
                    <a:pt x="0" y="13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401913" y="6114804"/>
              <a:ext cx="3063508" cy="126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2"/>
                </a:lnSpc>
              </a:pPr>
              <a:r>
                <a:rPr lang="en-US" sz="5615">
                  <a:solidFill>
                    <a:srgbClr val="3F2500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無糖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426786" y="6114804"/>
              <a:ext cx="3732818" cy="126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2"/>
                </a:lnSpc>
              </a:pPr>
              <a:r>
                <a:rPr lang="en-US" sz="5615">
                  <a:solidFill>
                    <a:srgbClr val="3F2500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0公克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1753505" y="-58543"/>
              <a:ext cx="5027265" cy="126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2"/>
                </a:lnSpc>
              </a:pPr>
              <a:r>
                <a:rPr lang="en-US" sz="5615">
                  <a:solidFill>
                    <a:srgbClr val="3F2500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200大卡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1753505" y="4101544"/>
              <a:ext cx="4385927" cy="126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2"/>
                </a:lnSpc>
              </a:pPr>
              <a:r>
                <a:rPr lang="en-US" sz="5615">
                  <a:solidFill>
                    <a:srgbClr val="3F2500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60大卡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1766438" y="2034971"/>
              <a:ext cx="4385927" cy="126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2"/>
                </a:lnSpc>
              </a:pPr>
              <a:r>
                <a:rPr lang="en-US" sz="5615">
                  <a:solidFill>
                    <a:srgbClr val="3F2500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100大卡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1805238" y="6114804"/>
              <a:ext cx="4385927" cy="126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2"/>
                </a:lnSpc>
              </a:pPr>
              <a:r>
                <a:rPr lang="en-US" sz="5615">
                  <a:solidFill>
                    <a:srgbClr val="3F2500"/>
                  </a:solidFill>
                  <a:latin typeface="王漢宗特黑體"/>
                  <a:ea typeface="王漢宗特黑體"/>
                  <a:cs typeface="王漢宗特黑體"/>
                  <a:sym typeface="王漢宗特黑體"/>
                </a:rPr>
                <a:t>0大卡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2678299" y="6565732"/>
            <a:ext cx="1662816" cy="1070438"/>
          </a:xfrm>
          <a:custGeom>
            <a:avLst/>
            <a:gdLst/>
            <a:ahLst/>
            <a:cxnLst/>
            <a:rect l="l" t="t" r="r" b="b"/>
            <a:pathLst>
              <a:path w="1662816" h="1070438">
                <a:moveTo>
                  <a:pt x="0" y="0"/>
                </a:moveTo>
                <a:lnTo>
                  <a:pt x="1662816" y="0"/>
                </a:lnTo>
                <a:lnTo>
                  <a:pt x="1662816" y="1070438"/>
                </a:lnTo>
                <a:lnTo>
                  <a:pt x="0" y="10704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3991661" y="3516432"/>
            <a:ext cx="3999751" cy="2869821"/>
          </a:xfrm>
          <a:custGeom>
            <a:avLst/>
            <a:gdLst/>
            <a:ahLst/>
            <a:cxnLst/>
            <a:rect l="l" t="t" r="r" b="b"/>
            <a:pathLst>
              <a:path w="3999751" h="2869821">
                <a:moveTo>
                  <a:pt x="0" y="0"/>
                </a:moveTo>
                <a:lnTo>
                  <a:pt x="3999751" y="0"/>
                </a:lnTo>
                <a:lnTo>
                  <a:pt x="3999751" y="2869822"/>
                </a:lnTo>
                <a:lnTo>
                  <a:pt x="0" y="286982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359605" y="794577"/>
            <a:ext cx="9687542" cy="2179697"/>
          </a:xfrm>
          <a:custGeom>
            <a:avLst/>
            <a:gdLst/>
            <a:ahLst/>
            <a:cxnLst/>
            <a:rect l="l" t="t" r="r" b="b"/>
            <a:pathLst>
              <a:path w="9687542" h="2179697">
                <a:moveTo>
                  <a:pt x="0" y="0"/>
                </a:moveTo>
                <a:lnTo>
                  <a:pt x="9687542" y="0"/>
                </a:lnTo>
                <a:lnTo>
                  <a:pt x="9687542" y="2179697"/>
                </a:lnTo>
                <a:lnTo>
                  <a:pt x="0" y="21796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051090" y="928694"/>
            <a:ext cx="13929128" cy="1778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09"/>
              </a:lnSpc>
            </a:pPr>
            <a:r>
              <a:rPr lang="en-US" sz="5300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珍奶甜甜... 微糖，</a:t>
            </a:r>
          </a:p>
          <a:p>
            <a:pPr algn="l">
              <a:lnSpc>
                <a:spcPts val="6609"/>
              </a:lnSpc>
            </a:pPr>
            <a:r>
              <a:rPr lang="en-US" sz="5300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到底偷偷放了多少糖？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605946" y="6483645"/>
            <a:ext cx="2771180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6D4D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3顆方糖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02544" y="8427482"/>
            <a:ext cx="2727247" cy="1550598"/>
            <a:chOff x="0" y="0"/>
            <a:chExt cx="2184088" cy="12417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84088" cy="1241781"/>
            </a:xfrm>
            <a:custGeom>
              <a:avLst/>
              <a:gdLst/>
              <a:ahLst/>
              <a:cxnLst/>
              <a:rect l="l" t="t" r="r" b="b"/>
              <a:pathLst>
                <a:path w="2184088" h="1241781">
                  <a:moveTo>
                    <a:pt x="1092044" y="0"/>
                  </a:moveTo>
                  <a:cubicBezTo>
                    <a:pt x="488925" y="0"/>
                    <a:pt x="0" y="277982"/>
                    <a:pt x="0" y="620890"/>
                  </a:cubicBezTo>
                  <a:cubicBezTo>
                    <a:pt x="0" y="963799"/>
                    <a:pt x="488925" y="1241781"/>
                    <a:pt x="1092044" y="1241781"/>
                  </a:cubicBezTo>
                  <a:cubicBezTo>
                    <a:pt x="1695163" y="1241781"/>
                    <a:pt x="2184088" y="963799"/>
                    <a:pt x="2184088" y="620890"/>
                  </a:cubicBezTo>
                  <a:cubicBezTo>
                    <a:pt x="2184088" y="277982"/>
                    <a:pt x="1695163" y="0"/>
                    <a:pt x="1092044" y="0"/>
                  </a:cubicBezTo>
                  <a:close/>
                </a:path>
              </a:pathLst>
            </a:custGeom>
            <a:solidFill>
              <a:srgbClr val="F7F47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204758" y="30692"/>
              <a:ext cx="1774572" cy="1094672"/>
            </a:xfrm>
            <a:prstGeom prst="rect">
              <a:avLst/>
            </a:prstGeom>
          </p:spPr>
          <p:txBody>
            <a:bodyPr lIns="37409" tIns="37409" rIns="37409" bIns="37409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265914" y="8427482"/>
            <a:ext cx="2926927" cy="1664128"/>
            <a:chOff x="0" y="0"/>
            <a:chExt cx="2184088" cy="12417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4088" cy="1241781"/>
            </a:xfrm>
            <a:custGeom>
              <a:avLst/>
              <a:gdLst/>
              <a:ahLst/>
              <a:cxnLst/>
              <a:rect l="l" t="t" r="r" b="b"/>
              <a:pathLst>
                <a:path w="2184088" h="1241781">
                  <a:moveTo>
                    <a:pt x="1092044" y="0"/>
                  </a:moveTo>
                  <a:cubicBezTo>
                    <a:pt x="488925" y="0"/>
                    <a:pt x="0" y="277982"/>
                    <a:pt x="0" y="620890"/>
                  </a:cubicBezTo>
                  <a:cubicBezTo>
                    <a:pt x="0" y="963799"/>
                    <a:pt x="488925" y="1241781"/>
                    <a:pt x="1092044" y="1241781"/>
                  </a:cubicBezTo>
                  <a:cubicBezTo>
                    <a:pt x="1695163" y="1241781"/>
                    <a:pt x="2184088" y="963799"/>
                    <a:pt x="2184088" y="620890"/>
                  </a:cubicBezTo>
                  <a:cubicBezTo>
                    <a:pt x="2184088" y="277982"/>
                    <a:pt x="1695163" y="0"/>
                    <a:pt x="1092044" y="0"/>
                  </a:cubicBezTo>
                  <a:close/>
                </a:path>
              </a:pathLst>
            </a:custGeom>
            <a:solidFill>
              <a:srgbClr val="F7F47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204758" y="30692"/>
              <a:ext cx="1774572" cy="1094672"/>
            </a:xfrm>
            <a:prstGeom prst="rect">
              <a:avLst/>
            </a:prstGeom>
          </p:spPr>
          <p:txBody>
            <a:bodyPr lIns="37409" tIns="37409" rIns="37409" bIns="37409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3794044" y="241253"/>
            <a:ext cx="9687542" cy="2179697"/>
          </a:xfrm>
          <a:custGeom>
            <a:avLst/>
            <a:gdLst/>
            <a:ahLst/>
            <a:cxnLst/>
            <a:rect l="l" t="t" r="r" b="b"/>
            <a:pathLst>
              <a:path w="9687542" h="2179697">
                <a:moveTo>
                  <a:pt x="0" y="0"/>
                </a:moveTo>
                <a:lnTo>
                  <a:pt x="9687541" y="0"/>
                </a:lnTo>
                <a:lnTo>
                  <a:pt x="9687541" y="2179697"/>
                </a:lnTo>
                <a:lnTo>
                  <a:pt x="0" y="21796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783838" y="134800"/>
            <a:ext cx="2528512" cy="2392604"/>
          </a:xfrm>
          <a:custGeom>
            <a:avLst/>
            <a:gdLst/>
            <a:ahLst/>
            <a:cxnLst/>
            <a:rect l="l" t="t" r="r" b="b"/>
            <a:pathLst>
              <a:path w="2528512" h="2392604">
                <a:moveTo>
                  <a:pt x="0" y="0"/>
                </a:moveTo>
                <a:lnTo>
                  <a:pt x="2528512" y="0"/>
                </a:lnTo>
                <a:lnTo>
                  <a:pt x="2528512" y="2392604"/>
                </a:lnTo>
                <a:lnTo>
                  <a:pt x="0" y="23926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779900" y="2694492"/>
            <a:ext cx="5699276" cy="5699276"/>
          </a:xfrm>
          <a:custGeom>
            <a:avLst/>
            <a:gdLst/>
            <a:ahLst/>
            <a:cxnLst/>
            <a:rect l="l" t="t" r="r" b="b"/>
            <a:pathLst>
              <a:path w="5699276" h="5699276">
                <a:moveTo>
                  <a:pt x="0" y="0"/>
                </a:moveTo>
                <a:lnTo>
                  <a:pt x="5699275" y="0"/>
                </a:lnTo>
                <a:lnTo>
                  <a:pt x="5699275" y="5699275"/>
                </a:lnTo>
                <a:lnTo>
                  <a:pt x="0" y="56992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938539" y="2694492"/>
            <a:ext cx="5699276" cy="5699276"/>
          </a:xfrm>
          <a:custGeom>
            <a:avLst/>
            <a:gdLst/>
            <a:ahLst/>
            <a:cxnLst/>
            <a:rect l="l" t="t" r="r" b="b"/>
            <a:pathLst>
              <a:path w="5699276" h="5699276">
                <a:moveTo>
                  <a:pt x="0" y="0"/>
                </a:moveTo>
                <a:lnTo>
                  <a:pt x="5699275" y="0"/>
                </a:lnTo>
                <a:lnTo>
                  <a:pt x="5699275" y="5699275"/>
                </a:lnTo>
                <a:lnTo>
                  <a:pt x="0" y="56992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636327" y="8453280"/>
            <a:ext cx="3059680" cy="1102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28"/>
              </a:lnSpc>
            </a:pPr>
            <a:r>
              <a:rPr lang="en-US" sz="5734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天然糖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21680" y="281130"/>
            <a:ext cx="5162848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什麼是糖?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987842" y="8602652"/>
            <a:ext cx="3483071" cy="1075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08"/>
              </a:lnSpc>
            </a:pPr>
            <a:r>
              <a:rPr lang="en-US" sz="5649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添加糖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3834" y="295215"/>
            <a:ext cx="6690214" cy="1955490"/>
          </a:xfrm>
          <a:custGeom>
            <a:avLst/>
            <a:gdLst/>
            <a:ahLst/>
            <a:cxnLst/>
            <a:rect l="l" t="t" r="r" b="b"/>
            <a:pathLst>
              <a:path w="6690214" h="1955490">
                <a:moveTo>
                  <a:pt x="0" y="0"/>
                </a:moveTo>
                <a:lnTo>
                  <a:pt x="6690213" y="0"/>
                </a:lnTo>
                <a:lnTo>
                  <a:pt x="6690213" y="1955490"/>
                </a:lnTo>
                <a:lnTo>
                  <a:pt x="0" y="1955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21727" r="-2172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102041" y="811193"/>
            <a:ext cx="1942007" cy="1439512"/>
          </a:xfrm>
          <a:custGeom>
            <a:avLst/>
            <a:gdLst/>
            <a:ahLst/>
            <a:cxnLst/>
            <a:rect l="l" t="t" r="r" b="b"/>
            <a:pathLst>
              <a:path w="1942007" h="1439512">
                <a:moveTo>
                  <a:pt x="0" y="0"/>
                </a:moveTo>
                <a:lnTo>
                  <a:pt x="1942006" y="0"/>
                </a:lnTo>
                <a:lnTo>
                  <a:pt x="1942006" y="1439512"/>
                </a:lnTo>
                <a:lnTo>
                  <a:pt x="0" y="14395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205158" y="520166"/>
            <a:ext cx="5838889" cy="1638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83"/>
              </a:lnSpc>
            </a:pPr>
            <a:r>
              <a:rPr lang="en-US" sz="4754" b="1">
                <a:solidFill>
                  <a:srgbClr val="403CCF"/>
                </a:solidFill>
                <a:latin typeface="Arimo Bold"/>
                <a:ea typeface="Arimo Bold"/>
                <a:cs typeface="Arimo Bold"/>
                <a:sym typeface="Arimo Bold"/>
              </a:rPr>
              <a:t>這些地方也偷偷</a:t>
            </a:r>
          </a:p>
          <a:p>
            <a:pPr marL="0" lvl="0" indent="0" algn="l">
              <a:lnSpc>
                <a:spcPts val="4183"/>
              </a:lnSpc>
            </a:pPr>
            <a:endParaRPr lang="en-US" sz="4754" b="1">
              <a:solidFill>
                <a:srgbClr val="403CCF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algn="l">
              <a:lnSpc>
                <a:spcPts val="4183"/>
              </a:lnSpc>
            </a:pPr>
            <a:r>
              <a:rPr lang="en-US" sz="4754" b="1">
                <a:solidFill>
                  <a:srgbClr val="403CCF"/>
                </a:solidFill>
                <a:latin typeface="Arimo Bold"/>
                <a:ea typeface="Arimo Bold"/>
                <a:cs typeface="Arimo Bold"/>
                <a:sym typeface="Arimo Bold"/>
              </a:rPr>
              <a:t>藏了糖哟！</a:t>
            </a:r>
          </a:p>
        </p:txBody>
      </p:sp>
      <p:sp>
        <p:nvSpPr>
          <p:cNvPr id="6" name="Freeform 6"/>
          <p:cNvSpPr/>
          <p:nvPr/>
        </p:nvSpPr>
        <p:spPr>
          <a:xfrm>
            <a:off x="1416631" y="3249385"/>
            <a:ext cx="3865710" cy="5111683"/>
          </a:xfrm>
          <a:custGeom>
            <a:avLst/>
            <a:gdLst/>
            <a:ahLst/>
            <a:cxnLst/>
            <a:rect l="l" t="t" r="r" b="b"/>
            <a:pathLst>
              <a:path w="3865710" h="5111683">
                <a:moveTo>
                  <a:pt x="0" y="0"/>
                </a:moveTo>
                <a:lnTo>
                  <a:pt x="3865710" y="0"/>
                </a:lnTo>
                <a:lnTo>
                  <a:pt x="3865710" y="5111683"/>
                </a:lnTo>
                <a:lnTo>
                  <a:pt x="0" y="51116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7405" y="2841729"/>
            <a:ext cx="3208914" cy="3907353"/>
          </a:xfrm>
          <a:custGeom>
            <a:avLst/>
            <a:gdLst/>
            <a:ahLst/>
            <a:cxnLst/>
            <a:rect l="l" t="t" r="r" b="b"/>
            <a:pathLst>
              <a:path w="3208914" h="3907353">
                <a:moveTo>
                  <a:pt x="0" y="0"/>
                </a:moveTo>
                <a:lnTo>
                  <a:pt x="3208913" y="0"/>
                </a:lnTo>
                <a:lnTo>
                  <a:pt x="3208913" y="3907354"/>
                </a:lnTo>
                <a:lnTo>
                  <a:pt x="0" y="39073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399655" y="2955632"/>
            <a:ext cx="4223298" cy="3679549"/>
          </a:xfrm>
          <a:custGeom>
            <a:avLst/>
            <a:gdLst/>
            <a:ahLst/>
            <a:cxnLst/>
            <a:rect l="l" t="t" r="r" b="b"/>
            <a:pathLst>
              <a:path w="4223298" h="3679549">
                <a:moveTo>
                  <a:pt x="0" y="0"/>
                </a:moveTo>
                <a:lnTo>
                  <a:pt x="4223298" y="0"/>
                </a:lnTo>
                <a:lnTo>
                  <a:pt x="4223298" y="3679548"/>
                </a:lnTo>
                <a:lnTo>
                  <a:pt x="0" y="36795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622953" y="2547210"/>
            <a:ext cx="3871116" cy="4831346"/>
          </a:xfrm>
          <a:custGeom>
            <a:avLst/>
            <a:gdLst/>
            <a:ahLst/>
            <a:cxnLst/>
            <a:rect l="l" t="t" r="r" b="b"/>
            <a:pathLst>
              <a:path w="3871116" h="4831346">
                <a:moveTo>
                  <a:pt x="0" y="0"/>
                </a:moveTo>
                <a:lnTo>
                  <a:pt x="3871116" y="0"/>
                </a:lnTo>
                <a:lnTo>
                  <a:pt x="3871116" y="4831346"/>
                </a:lnTo>
                <a:lnTo>
                  <a:pt x="0" y="48313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72742" y="7378556"/>
            <a:ext cx="2978240" cy="2482719"/>
            <a:chOff x="0" y="0"/>
            <a:chExt cx="975025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75025" cy="812800"/>
            </a:xfrm>
            <a:custGeom>
              <a:avLst/>
              <a:gdLst/>
              <a:ahLst/>
              <a:cxnLst/>
              <a:rect l="l" t="t" r="r" b="b"/>
              <a:pathLst>
                <a:path w="975025" h="812800">
                  <a:moveTo>
                    <a:pt x="487513" y="0"/>
                  </a:moveTo>
                  <a:lnTo>
                    <a:pt x="627435" y="124802"/>
                  </a:lnTo>
                  <a:lnTo>
                    <a:pt x="832236" y="119032"/>
                  </a:lnTo>
                  <a:lnTo>
                    <a:pt x="825315" y="289758"/>
                  </a:lnTo>
                  <a:lnTo>
                    <a:pt x="975025" y="406400"/>
                  </a:lnTo>
                  <a:lnTo>
                    <a:pt x="825315" y="523042"/>
                  </a:lnTo>
                  <a:lnTo>
                    <a:pt x="832236" y="693768"/>
                  </a:lnTo>
                  <a:lnTo>
                    <a:pt x="627435" y="687998"/>
                  </a:lnTo>
                  <a:lnTo>
                    <a:pt x="487513" y="812800"/>
                  </a:lnTo>
                  <a:lnTo>
                    <a:pt x="347590" y="687998"/>
                  </a:lnTo>
                  <a:lnTo>
                    <a:pt x="142789" y="693768"/>
                  </a:lnTo>
                  <a:lnTo>
                    <a:pt x="149710" y="523042"/>
                  </a:lnTo>
                  <a:lnTo>
                    <a:pt x="0" y="406400"/>
                  </a:lnTo>
                  <a:lnTo>
                    <a:pt x="149710" y="289758"/>
                  </a:lnTo>
                  <a:lnTo>
                    <a:pt x="142789" y="119032"/>
                  </a:lnTo>
                  <a:lnTo>
                    <a:pt x="347590" y="124802"/>
                  </a:lnTo>
                  <a:lnTo>
                    <a:pt x="487513" y="0"/>
                  </a:lnTo>
                  <a:close/>
                </a:path>
              </a:pathLst>
            </a:custGeom>
            <a:solidFill>
              <a:srgbClr val="FFC4D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52348" y="-92075"/>
              <a:ext cx="670330" cy="777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610"/>
                </a:lnSpc>
              </a:pPr>
              <a:r>
                <a:rPr lang="en-US" sz="5287" b="1">
                  <a:solidFill>
                    <a:srgbClr val="F62C04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蛀牙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058937" y="7000766"/>
            <a:ext cx="5329778" cy="3286234"/>
            <a:chOff x="0" y="0"/>
            <a:chExt cx="1847367" cy="113904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847367" cy="1139049"/>
            </a:xfrm>
            <a:custGeom>
              <a:avLst/>
              <a:gdLst/>
              <a:ahLst/>
              <a:cxnLst/>
              <a:rect l="l" t="t" r="r" b="b"/>
              <a:pathLst>
                <a:path w="1847367" h="1139049">
                  <a:moveTo>
                    <a:pt x="923683" y="0"/>
                  </a:moveTo>
                  <a:lnTo>
                    <a:pt x="1188792" y="174895"/>
                  </a:lnTo>
                  <a:lnTo>
                    <a:pt x="1576826" y="166810"/>
                  </a:lnTo>
                  <a:lnTo>
                    <a:pt x="1563712" y="406064"/>
                  </a:lnTo>
                  <a:lnTo>
                    <a:pt x="1847367" y="569525"/>
                  </a:lnTo>
                  <a:lnTo>
                    <a:pt x="1563712" y="732985"/>
                  </a:lnTo>
                  <a:lnTo>
                    <a:pt x="1576826" y="972239"/>
                  </a:lnTo>
                  <a:lnTo>
                    <a:pt x="1188792" y="964153"/>
                  </a:lnTo>
                  <a:lnTo>
                    <a:pt x="923683" y="1139049"/>
                  </a:lnTo>
                  <a:lnTo>
                    <a:pt x="658575" y="964153"/>
                  </a:lnTo>
                  <a:lnTo>
                    <a:pt x="270540" y="972239"/>
                  </a:lnTo>
                  <a:lnTo>
                    <a:pt x="283654" y="732985"/>
                  </a:lnTo>
                  <a:lnTo>
                    <a:pt x="0" y="569525"/>
                  </a:lnTo>
                  <a:lnTo>
                    <a:pt x="283654" y="406064"/>
                  </a:lnTo>
                  <a:lnTo>
                    <a:pt x="270540" y="166810"/>
                  </a:lnTo>
                  <a:lnTo>
                    <a:pt x="658575" y="174895"/>
                  </a:lnTo>
                  <a:lnTo>
                    <a:pt x="923683" y="0"/>
                  </a:lnTo>
                  <a:close/>
                </a:path>
              </a:pathLst>
            </a:custGeom>
            <a:solidFill>
              <a:srgbClr val="FFC4D4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288651" y="-12524"/>
              <a:ext cx="1270065" cy="973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308"/>
                </a:lnSpc>
              </a:pPr>
              <a:r>
                <a:rPr lang="en-US" sz="4487" b="1">
                  <a:solidFill>
                    <a:srgbClr val="E81E2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注意力不集中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540629" y="7402524"/>
            <a:ext cx="4070285" cy="2482719"/>
            <a:chOff x="0" y="0"/>
            <a:chExt cx="1332542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32542" cy="812800"/>
            </a:xfrm>
            <a:custGeom>
              <a:avLst/>
              <a:gdLst/>
              <a:ahLst/>
              <a:cxnLst/>
              <a:rect l="l" t="t" r="r" b="b"/>
              <a:pathLst>
                <a:path w="1332542" h="812800">
                  <a:moveTo>
                    <a:pt x="666271" y="0"/>
                  </a:moveTo>
                  <a:lnTo>
                    <a:pt x="857499" y="124802"/>
                  </a:lnTo>
                  <a:lnTo>
                    <a:pt x="1137396" y="119032"/>
                  </a:lnTo>
                  <a:lnTo>
                    <a:pt x="1127937" y="289758"/>
                  </a:lnTo>
                  <a:lnTo>
                    <a:pt x="1332542" y="406400"/>
                  </a:lnTo>
                  <a:lnTo>
                    <a:pt x="1127937" y="523042"/>
                  </a:lnTo>
                  <a:lnTo>
                    <a:pt x="1137396" y="693768"/>
                  </a:lnTo>
                  <a:lnTo>
                    <a:pt x="857499" y="687998"/>
                  </a:lnTo>
                  <a:lnTo>
                    <a:pt x="666271" y="812800"/>
                  </a:lnTo>
                  <a:lnTo>
                    <a:pt x="475043" y="687998"/>
                  </a:lnTo>
                  <a:lnTo>
                    <a:pt x="195146" y="693768"/>
                  </a:lnTo>
                  <a:lnTo>
                    <a:pt x="204605" y="523042"/>
                  </a:lnTo>
                  <a:lnTo>
                    <a:pt x="0" y="406400"/>
                  </a:lnTo>
                  <a:lnTo>
                    <a:pt x="204605" y="289758"/>
                  </a:lnTo>
                  <a:lnTo>
                    <a:pt x="195146" y="119032"/>
                  </a:lnTo>
                  <a:lnTo>
                    <a:pt x="475043" y="124802"/>
                  </a:lnTo>
                  <a:lnTo>
                    <a:pt x="666271" y="0"/>
                  </a:lnTo>
                  <a:close/>
                </a:path>
              </a:pathLst>
            </a:custGeom>
            <a:solidFill>
              <a:srgbClr val="FFC4D4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208210" y="-92075"/>
              <a:ext cx="916123" cy="777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610"/>
                </a:lnSpc>
              </a:pPr>
              <a:r>
                <a:rPr lang="en-US" sz="5287" b="1">
                  <a:solidFill>
                    <a:srgbClr val="E81E2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體重增加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3610914" y="2279004"/>
            <a:ext cx="4177226" cy="5032803"/>
          </a:xfrm>
          <a:custGeom>
            <a:avLst/>
            <a:gdLst/>
            <a:ahLst/>
            <a:cxnLst/>
            <a:rect l="l" t="t" r="r" b="b"/>
            <a:pathLst>
              <a:path w="4177226" h="5032803">
                <a:moveTo>
                  <a:pt x="0" y="0"/>
                </a:moveTo>
                <a:lnTo>
                  <a:pt x="4177226" y="0"/>
                </a:lnTo>
                <a:lnTo>
                  <a:pt x="4177226" y="5032803"/>
                </a:lnTo>
                <a:lnTo>
                  <a:pt x="0" y="50328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28700" y="107971"/>
            <a:ext cx="15188505" cy="174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403CCF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為什麼要減少甜蜜的誘惑呢？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3627255" y="9080530"/>
            <a:ext cx="4430958" cy="1049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40"/>
              </a:lnSpc>
            </a:pPr>
            <a:r>
              <a:rPr lang="en-US" sz="6949">
                <a:solidFill>
                  <a:srgbClr val="FFEEDC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蛀牙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3915714" y="7402524"/>
            <a:ext cx="4070285" cy="2482719"/>
            <a:chOff x="0" y="0"/>
            <a:chExt cx="1332542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332542" cy="812800"/>
            </a:xfrm>
            <a:custGeom>
              <a:avLst/>
              <a:gdLst/>
              <a:ahLst/>
              <a:cxnLst/>
              <a:rect l="l" t="t" r="r" b="b"/>
              <a:pathLst>
                <a:path w="1332542" h="812800">
                  <a:moveTo>
                    <a:pt x="666271" y="0"/>
                  </a:moveTo>
                  <a:lnTo>
                    <a:pt x="857499" y="124802"/>
                  </a:lnTo>
                  <a:lnTo>
                    <a:pt x="1137396" y="119032"/>
                  </a:lnTo>
                  <a:lnTo>
                    <a:pt x="1127937" y="289758"/>
                  </a:lnTo>
                  <a:lnTo>
                    <a:pt x="1332542" y="406400"/>
                  </a:lnTo>
                  <a:lnTo>
                    <a:pt x="1127937" y="523042"/>
                  </a:lnTo>
                  <a:lnTo>
                    <a:pt x="1137396" y="693768"/>
                  </a:lnTo>
                  <a:lnTo>
                    <a:pt x="857499" y="687998"/>
                  </a:lnTo>
                  <a:lnTo>
                    <a:pt x="666271" y="812800"/>
                  </a:lnTo>
                  <a:lnTo>
                    <a:pt x="475043" y="687998"/>
                  </a:lnTo>
                  <a:lnTo>
                    <a:pt x="195146" y="693768"/>
                  </a:lnTo>
                  <a:lnTo>
                    <a:pt x="204605" y="523042"/>
                  </a:lnTo>
                  <a:lnTo>
                    <a:pt x="0" y="406400"/>
                  </a:lnTo>
                  <a:lnTo>
                    <a:pt x="204605" y="289758"/>
                  </a:lnTo>
                  <a:lnTo>
                    <a:pt x="195146" y="119032"/>
                  </a:lnTo>
                  <a:lnTo>
                    <a:pt x="475043" y="124802"/>
                  </a:lnTo>
                  <a:lnTo>
                    <a:pt x="666271" y="0"/>
                  </a:lnTo>
                  <a:close/>
                </a:path>
              </a:pathLst>
            </a:custGeom>
            <a:solidFill>
              <a:srgbClr val="FFC4D4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208210" y="-92075"/>
              <a:ext cx="916123" cy="777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610"/>
                </a:lnSpc>
              </a:pPr>
              <a:r>
                <a:rPr lang="en-US" sz="5287" b="1">
                  <a:solidFill>
                    <a:srgbClr val="E81E2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長不高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9454" y="-283932"/>
            <a:ext cx="18288000" cy="10258467"/>
          </a:xfrm>
          <a:custGeom>
            <a:avLst/>
            <a:gdLst/>
            <a:ahLst/>
            <a:cxnLst/>
            <a:rect l="l" t="t" r="r" b="b"/>
            <a:pathLst>
              <a:path w="18288000" h="10258467">
                <a:moveTo>
                  <a:pt x="0" y="0"/>
                </a:moveTo>
                <a:lnTo>
                  <a:pt x="18288000" y="0"/>
                </a:lnTo>
                <a:lnTo>
                  <a:pt x="18288000" y="10258467"/>
                </a:lnTo>
                <a:lnTo>
                  <a:pt x="0" y="102584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33000" cy="10287000"/>
          </a:xfrm>
          <a:custGeom>
            <a:avLst/>
            <a:gdLst/>
            <a:ahLst/>
            <a:cxnLst/>
            <a:rect l="l" t="t" r="r" b="b"/>
            <a:pathLst>
              <a:path w="18333000" h="10287000">
                <a:moveTo>
                  <a:pt x="0" y="0"/>
                </a:moveTo>
                <a:lnTo>
                  <a:pt x="18333000" y="0"/>
                </a:lnTo>
                <a:lnTo>
                  <a:pt x="18333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486</Words>
  <Application>Microsoft Office PowerPoint</Application>
  <PresentationFormat>自訂</PresentationFormat>
  <Paragraphs>153</Paragraphs>
  <Slides>37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47" baseType="lpstr">
      <vt:lpstr>Arimo Bold</vt:lpstr>
      <vt:lpstr>Ahkio Heavy</vt:lpstr>
      <vt:lpstr>Open Sans</vt:lpstr>
      <vt:lpstr>微軟正黑體</vt:lpstr>
      <vt:lpstr>Arial</vt:lpstr>
      <vt:lpstr>王漢宗特黑體</vt:lpstr>
      <vt:lpstr>Open Sans Bold</vt:lpstr>
      <vt:lpstr>Calibri</vt:lpstr>
      <vt:lpstr>Modak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減糖教案</dc:title>
  <dc:creator>User</dc:creator>
  <cp:lastModifiedBy>User</cp:lastModifiedBy>
  <cp:revision>6</cp:revision>
  <dcterms:created xsi:type="dcterms:W3CDTF">2006-08-16T00:00:00Z</dcterms:created>
  <dcterms:modified xsi:type="dcterms:W3CDTF">2025-11-25T05:27:09Z</dcterms:modified>
  <dc:identifier>DAGxIRqdV38</dc:identifier>
</cp:coreProperties>
</file>