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可畫朵朵體-繁" panose="02020500000000000000" charset="-128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Shantell Sans" panose="02020500000000000000" charset="0"/>
      <p:regular r:id="rId29"/>
    </p:embeddedFont>
    <p:embeddedFont>
      <p:font typeface="Shantell Sans Bold" panose="02020500000000000000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CA9AC-BABD-4779-B485-4DBB171575D4}" type="datetimeFigureOut">
              <a:rPr lang="zh-TW" altLang="en-US" smtClean="0"/>
              <a:t>2026/8/10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8E50C-1CE5-44F8-9510-5387D9AFF3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26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2.sv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5.png"/><Relationship Id="rId5" Type="http://schemas.openxmlformats.org/officeDocument/2006/relationships/image" Target="../media/image5.svg"/><Relationship Id="rId15" Type="http://schemas.openxmlformats.org/officeDocument/2006/relationships/image" Target="../media/image59.png"/><Relationship Id="rId10" Type="http://schemas.openxmlformats.org/officeDocument/2006/relationships/image" Target="../media/image54.svg"/><Relationship Id="rId4" Type="http://schemas.openxmlformats.org/officeDocument/2006/relationships/image" Target="../media/image4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4.png"/><Relationship Id="rId3" Type="http://schemas.openxmlformats.org/officeDocument/2006/relationships/image" Target="../media/image2.svg"/><Relationship Id="rId7" Type="http://schemas.openxmlformats.org/officeDocument/2006/relationships/image" Target="../media/image61.svg"/><Relationship Id="rId12" Type="http://schemas.openxmlformats.org/officeDocument/2006/relationships/image" Target="../media/image63.png"/><Relationship Id="rId2" Type="http://schemas.openxmlformats.org/officeDocument/2006/relationships/image" Target="../media/image1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2.png"/><Relationship Id="rId5" Type="http://schemas.openxmlformats.org/officeDocument/2006/relationships/image" Target="../media/image5.svg"/><Relationship Id="rId15" Type="http://schemas.openxmlformats.org/officeDocument/2006/relationships/image" Target="../media/image66.png"/><Relationship Id="rId10" Type="http://schemas.openxmlformats.org/officeDocument/2006/relationships/image" Target="../media/image48.png"/><Relationship Id="rId4" Type="http://schemas.openxmlformats.org/officeDocument/2006/relationships/image" Target="../media/image4.png"/><Relationship Id="rId9" Type="http://schemas.openxmlformats.org/officeDocument/2006/relationships/image" Target="../media/image54.sv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74.png"/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12" Type="http://schemas.openxmlformats.org/officeDocument/2006/relationships/image" Target="../media/image73.png"/><Relationship Id="rId2" Type="http://schemas.openxmlformats.org/officeDocument/2006/relationships/image" Target="../media/image1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72.png"/><Relationship Id="rId5" Type="http://schemas.openxmlformats.org/officeDocument/2006/relationships/image" Target="../media/image69.svg"/><Relationship Id="rId15" Type="http://schemas.openxmlformats.org/officeDocument/2006/relationships/image" Target="../media/image76.png"/><Relationship Id="rId10" Type="http://schemas.openxmlformats.org/officeDocument/2006/relationships/image" Target="../media/image71.svg"/><Relationship Id="rId4" Type="http://schemas.openxmlformats.org/officeDocument/2006/relationships/image" Target="../media/image68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9.svg"/><Relationship Id="rId5" Type="http://schemas.openxmlformats.org/officeDocument/2006/relationships/image" Target="../media/image18.svg"/><Relationship Id="rId10" Type="http://schemas.openxmlformats.org/officeDocument/2006/relationships/image" Target="../media/image78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5.sv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5.sv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5.sv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81.svg"/><Relationship Id="rId15" Type="http://schemas.openxmlformats.org/officeDocument/2006/relationships/image" Target="../media/image11.png"/><Relationship Id="rId10" Type="http://schemas.openxmlformats.org/officeDocument/2006/relationships/image" Target="../media/image7.svg"/><Relationship Id="rId4" Type="http://schemas.openxmlformats.org/officeDocument/2006/relationships/image" Target="../media/image80.png"/><Relationship Id="rId9" Type="http://schemas.openxmlformats.org/officeDocument/2006/relationships/image" Target="../media/image6.png"/><Relationship Id="rId1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5.svg"/><Relationship Id="rId18" Type="http://schemas.openxmlformats.org/officeDocument/2006/relationships/image" Target="../media/image23.jpe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17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8.svg"/><Relationship Id="rId5" Type="http://schemas.openxmlformats.org/officeDocument/2006/relationships/image" Target="../media/image6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26.png"/><Relationship Id="rId17" Type="http://schemas.openxmlformats.org/officeDocument/2006/relationships/image" Target="../media/image29.svg"/><Relationship Id="rId2" Type="http://schemas.openxmlformats.org/officeDocument/2006/relationships/image" Target="../media/image1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8.svg"/><Relationship Id="rId5" Type="http://schemas.openxmlformats.org/officeDocument/2006/relationships/image" Target="../media/image6.png"/><Relationship Id="rId15" Type="http://schemas.openxmlformats.org/officeDocument/2006/relationships/image" Target="../media/image5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12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5" Type="http://schemas.openxmlformats.org/officeDocument/2006/relationships/image" Target="../media/image18.svg"/><Relationship Id="rId10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6.sv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4.png"/><Relationship Id="rId5" Type="http://schemas.openxmlformats.org/officeDocument/2006/relationships/image" Target="../media/image7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5.sv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8.sv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6.svg"/><Relationship Id="rId5" Type="http://schemas.openxmlformats.org/officeDocument/2006/relationships/image" Target="../media/image7.svg"/><Relationship Id="rId15" Type="http://schemas.openxmlformats.org/officeDocument/2006/relationships/image" Target="../media/image41.png"/><Relationship Id="rId10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5.sv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3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8.svg"/><Relationship Id="rId5" Type="http://schemas.openxmlformats.org/officeDocument/2006/relationships/image" Target="../media/image7.svg"/><Relationship Id="rId15" Type="http://schemas.openxmlformats.org/officeDocument/2006/relationships/image" Target="../media/image45.png"/><Relationship Id="rId10" Type="http://schemas.openxmlformats.org/officeDocument/2006/relationships/image" Target="../media/image37.png"/><Relationship Id="rId4" Type="http://schemas.openxmlformats.org/officeDocument/2006/relationships/image" Target="../media/image6.png"/><Relationship Id="rId9" Type="http://schemas.openxmlformats.org/officeDocument/2006/relationships/image" Target="../media/image5.svg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49.png"/><Relationship Id="rId5" Type="http://schemas.openxmlformats.org/officeDocument/2006/relationships/image" Target="../media/image17.png"/><Relationship Id="rId15" Type="http://schemas.openxmlformats.org/officeDocument/2006/relationships/image" Target="../media/image12.png"/><Relationship Id="rId10" Type="http://schemas.openxmlformats.org/officeDocument/2006/relationships/image" Target="../media/image48.png"/><Relationship Id="rId4" Type="http://schemas.openxmlformats.org/officeDocument/2006/relationships/image" Target="../media/image11.png"/><Relationship Id="rId9" Type="http://schemas.openxmlformats.org/officeDocument/2006/relationships/image" Target="../media/image47.png"/><Relationship Id="rId1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>
            <a:off x="15276948" y="-630767"/>
            <a:ext cx="3964703" cy="3706997"/>
          </a:xfrm>
          <a:custGeom>
            <a:avLst/>
            <a:gdLst/>
            <a:ahLst/>
            <a:cxnLst/>
            <a:rect l="l" t="t" r="r" b="b"/>
            <a:pathLst>
              <a:path w="3964703" h="3706997">
                <a:moveTo>
                  <a:pt x="3964704" y="0"/>
                </a:moveTo>
                <a:lnTo>
                  <a:pt x="0" y="0"/>
                </a:lnTo>
                <a:lnTo>
                  <a:pt x="0" y="3706997"/>
                </a:lnTo>
                <a:lnTo>
                  <a:pt x="3964704" y="3706997"/>
                </a:lnTo>
                <a:lnTo>
                  <a:pt x="396470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32014" y="5649725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5" y="0"/>
                </a:lnTo>
                <a:lnTo>
                  <a:pt x="1000145" y="883878"/>
                </a:lnTo>
                <a:lnTo>
                  <a:pt x="0" y="8838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160268" y="284114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010995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0" y="0"/>
                </a:moveTo>
                <a:lnTo>
                  <a:pt x="4196177" y="0"/>
                </a:lnTo>
                <a:lnTo>
                  <a:pt x="4196177" y="3346452"/>
                </a:lnTo>
                <a:lnTo>
                  <a:pt x="0" y="33464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034982" y="8015307"/>
            <a:ext cx="2762207" cy="2485986"/>
          </a:xfrm>
          <a:custGeom>
            <a:avLst/>
            <a:gdLst/>
            <a:ahLst/>
            <a:cxnLst/>
            <a:rect l="l" t="t" r="r" b="b"/>
            <a:pathLst>
              <a:path w="2762207" h="2485986">
                <a:moveTo>
                  <a:pt x="0" y="0"/>
                </a:moveTo>
                <a:lnTo>
                  <a:pt x="2762207" y="0"/>
                </a:lnTo>
                <a:lnTo>
                  <a:pt x="2762207" y="2485986"/>
                </a:lnTo>
                <a:lnTo>
                  <a:pt x="0" y="24859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43095" y="3376682"/>
            <a:ext cx="7091448" cy="1273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11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活力早餐</a:t>
            </a:r>
          </a:p>
        </p:txBody>
      </p:sp>
      <p:sp>
        <p:nvSpPr>
          <p:cNvPr id="11" name="Freeform 11"/>
          <p:cNvSpPr/>
          <p:nvPr/>
        </p:nvSpPr>
        <p:spPr>
          <a:xfrm>
            <a:off x="0" y="6900334"/>
            <a:ext cx="5064173" cy="3386666"/>
          </a:xfrm>
          <a:custGeom>
            <a:avLst/>
            <a:gdLst/>
            <a:ahLst/>
            <a:cxnLst/>
            <a:rect l="l" t="t" r="r" b="b"/>
            <a:pathLst>
              <a:path w="5064173" h="3386666">
                <a:moveTo>
                  <a:pt x="0" y="0"/>
                </a:moveTo>
                <a:lnTo>
                  <a:pt x="5064173" y="0"/>
                </a:lnTo>
                <a:lnTo>
                  <a:pt x="5064173" y="3386666"/>
                </a:lnTo>
                <a:lnTo>
                  <a:pt x="0" y="33866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180971">
            <a:off x="-325810" y="-425739"/>
            <a:ext cx="3147989" cy="3639294"/>
          </a:xfrm>
          <a:custGeom>
            <a:avLst/>
            <a:gdLst/>
            <a:ahLst/>
            <a:cxnLst/>
            <a:rect l="l" t="t" r="r" b="b"/>
            <a:pathLst>
              <a:path w="3147989" h="3639294">
                <a:moveTo>
                  <a:pt x="0" y="0"/>
                </a:moveTo>
                <a:lnTo>
                  <a:pt x="3147989" y="0"/>
                </a:lnTo>
                <a:lnTo>
                  <a:pt x="3147989" y="3639294"/>
                </a:lnTo>
                <a:lnTo>
                  <a:pt x="0" y="36392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798056" y="5043914"/>
            <a:ext cx="12691888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吃對早餐，學習更有精神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616525" y="332823"/>
            <a:ext cx="9054950" cy="202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0"/>
              </a:lnSpc>
            </a:pPr>
            <a:r>
              <a:rPr lang="en-US" sz="6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115學年度第一學期</a:t>
            </a:r>
          </a:p>
          <a:p>
            <a:pPr algn="ctr">
              <a:lnSpc>
                <a:spcPts val="8040"/>
              </a:lnSpc>
            </a:pPr>
            <a:r>
              <a:rPr lang="en-US" sz="6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苗栗縣○○鄉○○國民中學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16525" y="7171491"/>
            <a:ext cx="9054950" cy="73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55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講師：○○○  營養師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14054" y="3297320"/>
            <a:ext cx="3989685" cy="135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11999">
                <a:solidFill>
                  <a:srgbClr val="CF3B3B"/>
                </a:solidFill>
                <a:latin typeface="Shantell Sans"/>
                <a:ea typeface="Shantell Sans"/>
                <a:cs typeface="Shantell Sans"/>
                <a:sym typeface="Shantell Sans"/>
              </a:rPr>
              <a:t>GO！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417690" y="27287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4" y="0"/>
                </a:lnTo>
                <a:lnTo>
                  <a:pt x="1000144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88143" y="272877"/>
            <a:ext cx="2598377" cy="2455432"/>
          </a:xfrm>
          <a:custGeom>
            <a:avLst/>
            <a:gdLst/>
            <a:ahLst/>
            <a:cxnLst/>
            <a:rect l="l" t="t" r="r" b="b"/>
            <a:pathLst>
              <a:path w="2598377" h="2455432">
                <a:moveTo>
                  <a:pt x="0" y="0"/>
                </a:moveTo>
                <a:lnTo>
                  <a:pt x="2598377" y="0"/>
                </a:lnTo>
                <a:lnTo>
                  <a:pt x="2598377" y="2455432"/>
                </a:lnTo>
                <a:lnTo>
                  <a:pt x="0" y="24554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9530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6976" y="7631245"/>
            <a:ext cx="7135700" cy="2533174"/>
          </a:xfrm>
          <a:custGeom>
            <a:avLst/>
            <a:gdLst/>
            <a:ahLst/>
            <a:cxnLst/>
            <a:rect l="l" t="t" r="r" b="b"/>
            <a:pathLst>
              <a:path w="7135700" h="2533174">
                <a:moveTo>
                  <a:pt x="0" y="0"/>
                </a:moveTo>
                <a:lnTo>
                  <a:pt x="7135700" y="0"/>
                </a:lnTo>
                <a:lnTo>
                  <a:pt x="7135700" y="2533174"/>
                </a:lnTo>
                <a:lnTo>
                  <a:pt x="0" y="25331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38518" y="3919359"/>
            <a:ext cx="9785243" cy="3473761"/>
          </a:xfrm>
          <a:custGeom>
            <a:avLst/>
            <a:gdLst/>
            <a:ahLst/>
            <a:cxnLst/>
            <a:rect l="l" t="t" r="r" b="b"/>
            <a:pathLst>
              <a:path w="9785243" h="3473761">
                <a:moveTo>
                  <a:pt x="0" y="0"/>
                </a:moveTo>
                <a:lnTo>
                  <a:pt x="9785243" y="0"/>
                </a:lnTo>
                <a:lnTo>
                  <a:pt x="9785243" y="3473761"/>
                </a:lnTo>
                <a:lnTo>
                  <a:pt x="0" y="34737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915913" y="7198108"/>
            <a:ext cx="8220433" cy="2918254"/>
          </a:xfrm>
          <a:custGeom>
            <a:avLst/>
            <a:gdLst/>
            <a:ahLst/>
            <a:cxnLst/>
            <a:rect l="l" t="t" r="r" b="b"/>
            <a:pathLst>
              <a:path w="8220433" h="2918254">
                <a:moveTo>
                  <a:pt x="0" y="0"/>
                </a:moveTo>
                <a:lnTo>
                  <a:pt x="8220433" y="0"/>
                </a:lnTo>
                <a:lnTo>
                  <a:pt x="8220433" y="2918254"/>
                </a:lnTo>
                <a:lnTo>
                  <a:pt x="0" y="2918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064301" y="3978289"/>
            <a:ext cx="6105930" cy="2167605"/>
          </a:xfrm>
          <a:custGeom>
            <a:avLst/>
            <a:gdLst/>
            <a:ahLst/>
            <a:cxnLst/>
            <a:rect l="l" t="t" r="r" b="b"/>
            <a:pathLst>
              <a:path w="6105930" h="2167605">
                <a:moveTo>
                  <a:pt x="0" y="0"/>
                </a:moveTo>
                <a:lnTo>
                  <a:pt x="6105930" y="0"/>
                </a:lnTo>
                <a:lnTo>
                  <a:pt x="6105930" y="2167605"/>
                </a:lnTo>
                <a:lnTo>
                  <a:pt x="0" y="2167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935253" y="3597846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1"/>
                </a:lnTo>
                <a:lnTo>
                  <a:pt x="0" y="11674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064300" y="4645097"/>
            <a:ext cx="3413699" cy="12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果醬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油炸蔬菜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2224666" y="3394589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948825" y="7463887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6" y="0"/>
                </a:lnTo>
                <a:lnTo>
                  <a:pt x="3765806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209901" y="6235245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776707">
            <a:off x="573095" y="250939"/>
            <a:ext cx="2041075" cy="2895142"/>
          </a:xfrm>
          <a:custGeom>
            <a:avLst/>
            <a:gdLst/>
            <a:ahLst/>
            <a:cxnLst/>
            <a:rect l="l" t="t" r="r" b="b"/>
            <a:pathLst>
              <a:path w="2041075" h="2895142">
                <a:moveTo>
                  <a:pt x="0" y="0"/>
                </a:moveTo>
                <a:lnTo>
                  <a:pt x="2041076" y="0"/>
                </a:lnTo>
                <a:lnTo>
                  <a:pt x="2041076" y="2895143"/>
                </a:lnTo>
                <a:lnTo>
                  <a:pt x="0" y="28951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964357" y="8800793"/>
            <a:ext cx="2293943" cy="1192851"/>
          </a:xfrm>
          <a:custGeom>
            <a:avLst/>
            <a:gdLst/>
            <a:ahLst/>
            <a:cxnLst/>
            <a:rect l="l" t="t" r="r" b="b"/>
            <a:pathLst>
              <a:path w="2293943" h="1192851">
                <a:moveTo>
                  <a:pt x="0" y="0"/>
                </a:moveTo>
                <a:lnTo>
                  <a:pt x="2293943" y="0"/>
                </a:lnTo>
                <a:lnTo>
                  <a:pt x="2293943" y="1192850"/>
                </a:lnTo>
                <a:lnTo>
                  <a:pt x="0" y="11928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963967">
            <a:off x="16700700" y="8030774"/>
            <a:ext cx="1318674" cy="1883820"/>
          </a:xfrm>
          <a:custGeom>
            <a:avLst/>
            <a:gdLst/>
            <a:ahLst/>
            <a:cxnLst/>
            <a:rect l="l" t="t" r="r" b="b"/>
            <a:pathLst>
              <a:path w="1318674" h="1883820">
                <a:moveTo>
                  <a:pt x="0" y="0"/>
                </a:moveTo>
                <a:lnTo>
                  <a:pt x="1318674" y="0"/>
                </a:lnTo>
                <a:lnTo>
                  <a:pt x="1318674" y="1883820"/>
                </a:lnTo>
                <a:lnTo>
                  <a:pt x="0" y="188382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646968">
            <a:off x="16034636" y="4651280"/>
            <a:ext cx="1087875" cy="1412825"/>
          </a:xfrm>
          <a:custGeom>
            <a:avLst/>
            <a:gdLst/>
            <a:ahLst/>
            <a:cxnLst/>
            <a:rect l="l" t="t" r="r" b="b"/>
            <a:pathLst>
              <a:path w="1087875" h="1412825">
                <a:moveTo>
                  <a:pt x="0" y="0"/>
                </a:moveTo>
                <a:lnTo>
                  <a:pt x="1087875" y="0"/>
                </a:lnTo>
                <a:lnTo>
                  <a:pt x="1087875" y="1412825"/>
                </a:lnTo>
                <a:lnTo>
                  <a:pt x="0" y="14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505660">
            <a:off x="7503375" y="6280032"/>
            <a:ext cx="3302323" cy="1370464"/>
          </a:xfrm>
          <a:custGeom>
            <a:avLst/>
            <a:gdLst/>
            <a:ahLst/>
            <a:cxnLst/>
            <a:rect l="l" t="t" r="r" b="b"/>
            <a:pathLst>
              <a:path w="3302323" h="1370464">
                <a:moveTo>
                  <a:pt x="0" y="0"/>
                </a:moveTo>
                <a:lnTo>
                  <a:pt x="3302323" y="0"/>
                </a:lnTo>
                <a:lnTo>
                  <a:pt x="3302323" y="1370464"/>
                </a:lnTo>
                <a:lnTo>
                  <a:pt x="0" y="13704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627502" y="1183272"/>
            <a:ext cx="9032997" cy="1146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早餐紅綠燈-紅燈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417690" y="2566384"/>
            <a:ext cx="11452620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定義：高熱量(高油、高糖)、低營養的加工食品。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66700" y="4750614"/>
            <a:ext cx="9957061" cy="2352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6299"/>
              </a:lnSpc>
              <a:spcBef>
                <a:spcPct val="0"/>
              </a:spcBef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牛角麵包、可頌麵包、 甜甜圈 </a:t>
            </a:r>
          </a:p>
          <a:p>
            <a:pPr marL="971539" lvl="1" indent="-485769" algn="l">
              <a:lnSpc>
                <a:spcPts val="6299"/>
              </a:lnSpc>
              <a:spcBef>
                <a:spcPct val="0"/>
              </a:spcBef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薯餅、油條、水煎包、 煎餃、蔥油餅 </a:t>
            </a:r>
          </a:p>
          <a:p>
            <a:pPr marL="971539" lvl="1" indent="-485769" algn="l">
              <a:lnSpc>
                <a:spcPts val="6299"/>
              </a:lnSpc>
              <a:spcBef>
                <a:spcPct val="0"/>
              </a:spcBef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大腸麵線、魯肉飯、油飯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16976" y="8721104"/>
            <a:ext cx="5087243" cy="127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煎炸裹粉之肉排 </a:t>
            </a:r>
          </a:p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肉鬆、火腿、培根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23761" y="7296113"/>
            <a:ext cx="6946470" cy="268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含糖飲料、奶茶、咖啡、 汽水、熱可可、調味乳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米漿、鹹豆漿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稀釋果汁飲料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036346" y="3651320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325759" y="3448063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蔬果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049918" y="7559969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肉類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310994" y="6349961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飲品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417690" y="27287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4" y="0"/>
                </a:lnTo>
                <a:lnTo>
                  <a:pt x="1000144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6976" y="7650295"/>
            <a:ext cx="6842337" cy="2429030"/>
          </a:xfrm>
          <a:custGeom>
            <a:avLst/>
            <a:gdLst/>
            <a:ahLst/>
            <a:cxnLst/>
            <a:rect l="l" t="t" r="r" b="b"/>
            <a:pathLst>
              <a:path w="6842337" h="2429030">
                <a:moveTo>
                  <a:pt x="0" y="0"/>
                </a:moveTo>
                <a:lnTo>
                  <a:pt x="6842337" y="0"/>
                </a:lnTo>
                <a:lnTo>
                  <a:pt x="6842337" y="2429030"/>
                </a:lnTo>
                <a:lnTo>
                  <a:pt x="0" y="24290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38518" y="3919359"/>
            <a:ext cx="9785243" cy="3473761"/>
          </a:xfrm>
          <a:custGeom>
            <a:avLst/>
            <a:gdLst/>
            <a:ahLst/>
            <a:cxnLst/>
            <a:rect l="l" t="t" r="r" b="b"/>
            <a:pathLst>
              <a:path w="9785243" h="3473761">
                <a:moveTo>
                  <a:pt x="0" y="0"/>
                </a:moveTo>
                <a:lnTo>
                  <a:pt x="9785243" y="0"/>
                </a:lnTo>
                <a:lnTo>
                  <a:pt x="9785243" y="3473761"/>
                </a:lnTo>
                <a:lnTo>
                  <a:pt x="0" y="34737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16774" y="7243855"/>
            <a:ext cx="7564996" cy="2685574"/>
          </a:xfrm>
          <a:custGeom>
            <a:avLst/>
            <a:gdLst/>
            <a:ahLst/>
            <a:cxnLst/>
            <a:rect l="l" t="t" r="r" b="b"/>
            <a:pathLst>
              <a:path w="7564996" h="2685574">
                <a:moveTo>
                  <a:pt x="0" y="0"/>
                </a:moveTo>
                <a:lnTo>
                  <a:pt x="7564996" y="0"/>
                </a:lnTo>
                <a:lnTo>
                  <a:pt x="7564996" y="2685574"/>
                </a:lnTo>
                <a:lnTo>
                  <a:pt x="0" y="2685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94524" y="4227753"/>
            <a:ext cx="5681197" cy="2016825"/>
          </a:xfrm>
          <a:custGeom>
            <a:avLst/>
            <a:gdLst/>
            <a:ahLst/>
            <a:cxnLst/>
            <a:rect l="l" t="t" r="r" b="b"/>
            <a:pathLst>
              <a:path w="5681197" h="2016825">
                <a:moveTo>
                  <a:pt x="0" y="0"/>
                </a:moveTo>
                <a:lnTo>
                  <a:pt x="5681197" y="0"/>
                </a:lnTo>
                <a:lnTo>
                  <a:pt x="5681197" y="2016825"/>
                </a:lnTo>
                <a:lnTo>
                  <a:pt x="0" y="2016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935253" y="3597846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1"/>
                </a:lnTo>
                <a:lnTo>
                  <a:pt x="0" y="11674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252219" y="3577798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948825" y="7463887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6" y="0"/>
                </a:lnTo>
                <a:lnTo>
                  <a:pt x="3765806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253287" y="6568428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889380" y="272877"/>
            <a:ext cx="2852303" cy="2388757"/>
          </a:xfrm>
          <a:custGeom>
            <a:avLst/>
            <a:gdLst/>
            <a:ahLst/>
            <a:cxnLst/>
            <a:rect l="l" t="t" r="r" b="b"/>
            <a:pathLst>
              <a:path w="2852303" h="2388757">
                <a:moveTo>
                  <a:pt x="0" y="0"/>
                </a:moveTo>
                <a:lnTo>
                  <a:pt x="2852303" y="0"/>
                </a:lnTo>
                <a:lnTo>
                  <a:pt x="2852303" y="2388757"/>
                </a:lnTo>
                <a:lnTo>
                  <a:pt x="0" y="23887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2244" r="-79468"/>
            </a:stretch>
          </a:blipFill>
        </p:spPr>
      </p:sp>
      <p:sp>
        <p:nvSpPr>
          <p:cNvPr id="15" name="Freeform 15"/>
          <p:cNvSpPr/>
          <p:nvPr/>
        </p:nvSpPr>
        <p:spPr>
          <a:xfrm rot="428442">
            <a:off x="463204" y="222003"/>
            <a:ext cx="2369264" cy="2980207"/>
          </a:xfrm>
          <a:custGeom>
            <a:avLst/>
            <a:gdLst/>
            <a:ahLst/>
            <a:cxnLst/>
            <a:rect l="l" t="t" r="r" b="b"/>
            <a:pathLst>
              <a:path w="2369264" h="2980207">
                <a:moveTo>
                  <a:pt x="0" y="0"/>
                </a:moveTo>
                <a:lnTo>
                  <a:pt x="2369264" y="0"/>
                </a:lnTo>
                <a:lnTo>
                  <a:pt x="2369264" y="2980207"/>
                </a:lnTo>
                <a:lnTo>
                  <a:pt x="0" y="29802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962603" y="5699861"/>
            <a:ext cx="1396710" cy="1089434"/>
          </a:xfrm>
          <a:custGeom>
            <a:avLst/>
            <a:gdLst/>
            <a:ahLst/>
            <a:cxnLst/>
            <a:rect l="l" t="t" r="r" b="b"/>
            <a:pathLst>
              <a:path w="1396710" h="1089434">
                <a:moveTo>
                  <a:pt x="0" y="0"/>
                </a:moveTo>
                <a:lnTo>
                  <a:pt x="1396710" y="0"/>
                </a:lnTo>
                <a:lnTo>
                  <a:pt x="1396710" y="1089434"/>
                </a:lnTo>
                <a:lnTo>
                  <a:pt x="0" y="10894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531310">
            <a:off x="8490507" y="5800812"/>
            <a:ext cx="1535586" cy="1351316"/>
          </a:xfrm>
          <a:custGeom>
            <a:avLst/>
            <a:gdLst/>
            <a:ahLst/>
            <a:cxnLst/>
            <a:rect l="l" t="t" r="r" b="b"/>
            <a:pathLst>
              <a:path w="1535586" h="1351316">
                <a:moveTo>
                  <a:pt x="0" y="0"/>
                </a:moveTo>
                <a:lnTo>
                  <a:pt x="1535586" y="0"/>
                </a:lnTo>
                <a:lnTo>
                  <a:pt x="1535586" y="1351316"/>
                </a:lnTo>
                <a:lnTo>
                  <a:pt x="0" y="135131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36268" y="7650295"/>
            <a:ext cx="1608005" cy="1608005"/>
          </a:xfrm>
          <a:custGeom>
            <a:avLst/>
            <a:gdLst/>
            <a:ahLst/>
            <a:cxnLst/>
            <a:rect l="l" t="t" r="r" b="b"/>
            <a:pathLst>
              <a:path w="1608005" h="1608005">
                <a:moveTo>
                  <a:pt x="0" y="0"/>
                </a:moveTo>
                <a:lnTo>
                  <a:pt x="1608005" y="0"/>
                </a:lnTo>
                <a:lnTo>
                  <a:pt x="1608005" y="1608005"/>
                </a:lnTo>
                <a:lnTo>
                  <a:pt x="0" y="160800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636356">
            <a:off x="16137455" y="4992010"/>
            <a:ext cx="1321815" cy="1328458"/>
          </a:xfrm>
          <a:custGeom>
            <a:avLst/>
            <a:gdLst/>
            <a:ahLst/>
            <a:cxnLst/>
            <a:rect l="l" t="t" r="r" b="b"/>
            <a:pathLst>
              <a:path w="1321815" h="1328458">
                <a:moveTo>
                  <a:pt x="0" y="0"/>
                </a:moveTo>
                <a:lnTo>
                  <a:pt x="1321815" y="0"/>
                </a:lnTo>
                <a:lnTo>
                  <a:pt x="1321815" y="1328458"/>
                </a:lnTo>
                <a:lnTo>
                  <a:pt x="0" y="132845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526847" y="8650228"/>
            <a:ext cx="2982356" cy="1386796"/>
          </a:xfrm>
          <a:custGeom>
            <a:avLst/>
            <a:gdLst/>
            <a:ahLst/>
            <a:cxnLst/>
            <a:rect l="l" t="t" r="r" b="b"/>
            <a:pathLst>
              <a:path w="2982356" h="1386796">
                <a:moveTo>
                  <a:pt x="0" y="0"/>
                </a:moveTo>
                <a:lnTo>
                  <a:pt x="2982357" y="0"/>
                </a:lnTo>
                <a:lnTo>
                  <a:pt x="2982357" y="1386796"/>
                </a:lnTo>
                <a:lnTo>
                  <a:pt x="0" y="138679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620819" y="4996080"/>
            <a:ext cx="2906027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水果乾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627502" y="1183272"/>
            <a:ext cx="9032997" cy="1146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早餐紅綠燈-黃燈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17690" y="2566384"/>
            <a:ext cx="11452620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定義：熱量</a:t>
            </a:r>
            <a:r>
              <a:rPr lang="zh-TW" alt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及油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、</a:t>
            </a: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糖略高，營養稍低的食品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6700" y="4844513"/>
            <a:ext cx="9957061" cy="2400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炒</a:t>
            </a: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麵/飯/米粉、陽春麵( 不加肉燥)</a:t>
            </a:r>
          </a:p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煎蘿蔔糕</a:t>
            </a:r>
          </a:p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早餐穀片</a:t>
            </a:r>
          </a:p>
          <a:p>
            <a:pPr marL="971539" lvl="1" indent="-485769" algn="l">
              <a:lnSpc>
                <a:spcPts val="4724"/>
              </a:lnSpc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貝果、非全麥吐司/麵包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16975" y="8721104"/>
            <a:ext cx="6878673" cy="1272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煎瘦肉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</a:t>
            </a: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牛、雞、豬、魚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)</a:t>
            </a:r>
          </a:p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炒蛋、煎蛋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052311" y="7818446"/>
            <a:ext cx="7517922" cy="2017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不加糖鮮奶茶、紅茶、綠茶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100%純果汁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新鮮果汁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36346" y="3651320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353312" y="3631272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蔬果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67513" y="7559969"/>
            <a:ext cx="3533547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肉類、蛋類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354380" y="6621902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飲品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581546" y="7065404"/>
            <a:ext cx="8562454" cy="3039671"/>
          </a:xfrm>
          <a:custGeom>
            <a:avLst/>
            <a:gdLst/>
            <a:ahLst/>
            <a:cxnLst/>
            <a:rect l="l" t="t" r="r" b="b"/>
            <a:pathLst>
              <a:path w="8562454" h="3039671">
                <a:moveTo>
                  <a:pt x="0" y="0"/>
                </a:moveTo>
                <a:lnTo>
                  <a:pt x="8562454" y="0"/>
                </a:lnTo>
                <a:lnTo>
                  <a:pt x="8562454" y="3039672"/>
                </a:lnTo>
                <a:lnTo>
                  <a:pt x="0" y="3039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1546" y="3955908"/>
            <a:ext cx="7777767" cy="2761107"/>
          </a:xfrm>
          <a:custGeom>
            <a:avLst/>
            <a:gdLst/>
            <a:ahLst/>
            <a:cxnLst/>
            <a:rect l="l" t="t" r="r" b="b"/>
            <a:pathLst>
              <a:path w="7777767" h="2761107">
                <a:moveTo>
                  <a:pt x="0" y="0"/>
                </a:moveTo>
                <a:lnTo>
                  <a:pt x="7777767" y="0"/>
                </a:lnTo>
                <a:lnTo>
                  <a:pt x="7777767" y="2761108"/>
                </a:lnTo>
                <a:lnTo>
                  <a:pt x="0" y="27611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16774" y="7393262"/>
            <a:ext cx="7144132" cy="2536167"/>
          </a:xfrm>
          <a:custGeom>
            <a:avLst/>
            <a:gdLst/>
            <a:ahLst/>
            <a:cxnLst/>
            <a:rect l="l" t="t" r="r" b="b"/>
            <a:pathLst>
              <a:path w="7144132" h="2536167">
                <a:moveTo>
                  <a:pt x="0" y="0"/>
                </a:moveTo>
                <a:lnTo>
                  <a:pt x="7144132" y="0"/>
                </a:lnTo>
                <a:lnTo>
                  <a:pt x="7144132" y="2536167"/>
                </a:lnTo>
                <a:lnTo>
                  <a:pt x="0" y="25361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294524" y="4227753"/>
            <a:ext cx="5681197" cy="2016825"/>
          </a:xfrm>
          <a:custGeom>
            <a:avLst/>
            <a:gdLst/>
            <a:ahLst/>
            <a:cxnLst/>
            <a:rect l="l" t="t" r="r" b="b"/>
            <a:pathLst>
              <a:path w="5681197" h="2016825">
                <a:moveTo>
                  <a:pt x="0" y="0"/>
                </a:moveTo>
                <a:lnTo>
                  <a:pt x="5681197" y="0"/>
                </a:lnTo>
                <a:lnTo>
                  <a:pt x="5681197" y="2016825"/>
                </a:lnTo>
                <a:lnTo>
                  <a:pt x="0" y="20168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935253" y="3492073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252219" y="3577798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525024" y="6764641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52219" y="6764641"/>
            <a:ext cx="3765807" cy="1167400"/>
          </a:xfrm>
          <a:custGeom>
            <a:avLst/>
            <a:gdLst/>
            <a:ahLst/>
            <a:cxnLst/>
            <a:rect l="l" t="t" r="r" b="b"/>
            <a:pathLst>
              <a:path w="3765807" h="1167400">
                <a:moveTo>
                  <a:pt x="0" y="0"/>
                </a:moveTo>
                <a:lnTo>
                  <a:pt x="3765807" y="0"/>
                </a:lnTo>
                <a:lnTo>
                  <a:pt x="3765807" y="1167400"/>
                </a:lnTo>
                <a:lnTo>
                  <a:pt x="0" y="116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86458" y="2566384"/>
            <a:ext cx="15089262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定義：新鮮、天然、原味，且油、糖較少、熱量適中、營養較高。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185611" y="272877"/>
            <a:ext cx="2596158" cy="2452892"/>
          </a:xfrm>
          <a:custGeom>
            <a:avLst/>
            <a:gdLst/>
            <a:ahLst/>
            <a:cxnLst/>
            <a:rect l="l" t="t" r="r" b="b"/>
            <a:pathLst>
              <a:path w="2596158" h="2452892">
                <a:moveTo>
                  <a:pt x="0" y="0"/>
                </a:moveTo>
                <a:lnTo>
                  <a:pt x="2596159" y="0"/>
                </a:lnTo>
                <a:lnTo>
                  <a:pt x="2596159" y="2452892"/>
                </a:lnTo>
                <a:lnTo>
                  <a:pt x="0" y="24528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95255"/>
            </a:stretch>
          </a:blipFill>
        </p:spPr>
      </p:sp>
      <p:sp>
        <p:nvSpPr>
          <p:cNvPr id="15" name="Freeform 15"/>
          <p:cNvSpPr/>
          <p:nvPr/>
        </p:nvSpPr>
        <p:spPr>
          <a:xfrm rot="1000926">
            <a:off x="7162539" y="3574839"/>
            <a:ext cx="2005671" cy="1173318"/>
          </a:xfrm>
          <a:custGeom>
            <a:avLst/>
            <a:gdLst/>
            <a:ahLst/>
            <a:cxnLst/>
            <a:rect l="l" t="t" r="r" b="b"/>
            <a:pathLst>
              <a:path w="2005671" h="1173318">
                <a:moveTo>
                  <a:pt x="0" y="0"/>
                </a:moveTo>
                <a:lnTo>
                  <a:pt x="2005671" y="0"/>
                </a:lnTo>
                <a:lnTo>
                  <a:pt x="2005671" y="1173318"/>
                </a:lnTo>
                <a:lnTo>
                  <a:pt x="0" y="11733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944706">
            <a:off x="417192" y="215608"/>
            <a:ext cx="2478944" cy="2637175"/>
          </a:xfrm>
          <a:custGeom>
            <a:avLst/>
            <a:gdLst/>
            <a:ahLst/>
            <a:cxnLst/>
            <a:rect l="l" t="t" r="r" b="b"/>
            <a:pathLst>
              <a:path w="2478944" h="2637175">
                <a:moveTo>
                  <a:pt x="0" y="0"/>
                </a:moveTo>
                <a:lnTo>
                  <a:pt x="2478944" y="0"/>
                </a:lnTo>
                <a:lnTo>
                  <a:pt x="2478944" y="2637174"/>
                </a:lnTo>
                <a:lnTo>
                  <a:pt x="0" y="26371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916933" y="4690034"/>
            <a:ext cx="3106110" cy="1475402"/>
          </a:xfrm>
          <a:custGeom>
            <a:avLst/>
            <a:gdLst/>
            <a:ahLst/>
            <a:cxnLst/>
            <a:rect l="l" t="t" r="r" b="b"/>
            <a:pathLst>
              <a:path w="3106110" h="1475402">
                <a:moveTo>
                  <a:pt x="0" y="0"/>
                </a:moveTo>
                <a:lnTo>
                  <a:pt x="3106110" y="0"/>
                </a:lnTo>
                <a:lnTo>
                  <a:pt x="3106110" y="1475402"/>
                </a:lnTo>
                <a:lnTo>
                  <a:pt x="0" y="14754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656591">
            <a:off x="4992350" y="8612698"/>
            <a:ext cx="1328216" cy="1492377"/>
          </a:xfrm>
          <a:custGeom>
            <a:avLst/>
            <a:gdLst/>
            <a:ahLst/>
            <a:cxnLst/>
            <a:rect l="l" t="t" r="r" b="b"/>
            <a:pathLst>
              <a:path w="1328216" h="1492377">
                <a:moveTo>
                  <a:pt x="0" y="0"/>
                </a:moveTo>
                <a:lnTo>
                  <a:pt x="1328215" y="0"/>
                </a:lnTo>
                <a:lnTo>
                  <a:pt x="1328215" y="1492378"/>
                </a:lnTo>
                <a:lnTo>
                  <a:pt x="0" y="149237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406367">
            <a:off x="6701060" y="8633506"/>
            <a:ext cx="1791066" cy="1450763"/>
          </a:xfrm>
          <a:custGeom>
            <a:avLst/>
            <a:gdLst/>
            <a:ahLst/>
            <a:cxnLst/>
            <a:rect l="l" t="t" r="r" b="b"/>
            <a:pathLst>
              <a:path w="1791066" h="1450763">
                <a:moveTo>
                  <a:pt x="0" y="0"/>
                </a:moveTo>
                <a:lnTo>
                  <a:pt x="1791066" y="0"/>
                </a:lnTo>
                <a:lnTo>
                  <a:pt x="1791066" y="1450763"/>
                </a:lnTo>
                <a:lnTo>
                  <a:pt x="0" y="145076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1199673">
            <a:off x="9845782" y="6841260"/>
            <a:ext cx="741983" cy="1667377"/>
          </a:xfrm>
          <a:custGeom>
            <a:avLst/>
            <a:gdLst/>
            <a:ahLst/>
            <a:cxnLst/>
            <a:rect l="l" t="t" r="r" b="b"/>
            <a:pathLst>
              <a:path w="741983" h="1667377">
                <a:moveTo>
                  <a:pt x="0" y="0"/>
                </a:moveTo>
                <a:lnTo>
                  <a:pt x="741983" y="0"/>
                </a:lnTo>
                <a:lnTo>
                  <a:pt x="741983" y="1667377"/>
                </a:lnTo>
                <a:lnTo>
                  <a:pt x="0" y="16673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537430">
            <a:off x="15568610" y="7167306"/>
            <a:ext cx="1915119" cy="1302281"/>
          </a:xfrm>
          <a:custGeom>
            <a:avLst/>
            <a:gdLst/>
            <a:ahLst/>
            <a:cxnLst/>
            <a:rect l="l" t="t" r="r" b="b"/>
            <a:pathLst>
              <a:path w="1915119" h="1302281">
                <a:moveTo>
                  <a:pt x="0" y="0"/>
                </a:moveTo>
                <a:lnTo>
                  <a:pt x="1915119" y="0"/>
                </a:lnTo>
                <a:lnTo>
                  <a:pt x="1915119" y="1302281"/>
                </a:lnTo>
                <a:lnTo>
                  <a:pt x="0" y="130228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561680" y="4791465"/>
            <a:ext cx="3833049" cy="1320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5129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新鮮水果</a:t>
            </a:r>
          </a:p>
          <a:p>
            <a:pPr marL="971539" lvl="1" indent="-485769" algn="l">
              <a:lnSpc>
                <a:spcPts val="5129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生菜沙拉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627502" y="1183272"/>
            <a:ext cx="9032997" cy="1146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早餐紅綠燈-綠燈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1546" y="4467615"/>
            <a:ext cx="7984627" cy="2017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白饅頭、地瓜粥、紫米</a:t>
            </a: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飯糰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全麥製品(全麥起司三明治、</a:t>
            </a:r>
          </a:p>
          <a:p>
            <a:pPr algn="l">
              <a:lnSpc>
                <a:spcPts val="5264"/>
              </a:lnSpc>
            </a:pPr>
            <a:r>
              <a:rPr lang="en-US" sz="4499" u="none" strike="noStrike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全麥蔬菜餅、全麥饅頭加蛋)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36179" y="7922472"/>
            <a:ext cx="9018922" cy="1891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蒸、煮、烤瘦肉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</a:t>
            </a: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牛、雞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、 </a:t>
            </a: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豬、魚</a:t>
            </a:r>
            <a:r>
              <a:rPr lang="en-US" sz="44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)</a:t>
            </a:r>
          </a:p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水煮鮪魚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  <a:p>
            <a:pPr marL="971539" lvl="1" indent="-485769" algn="l">
              <a:lnSpc>
                <a:spcPts val="4904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蒸蛋、水煮蛋</a:t>
            </a:r>
            <a:endParaRPr lang="en-US" sz="4499" dirty="0">
              <a:solidFill>
                <a:srgbClr val="000000"/>
              </a:solidFill>
              <a:latin typeface="可畫朵朵體-繁"/>
              <a:ea typeface="可畫朵朵體-繁"/>
              <a:cs typeface="可畫朵朵體-繁"/>
              <a:sym typeface="可畫朵朵體-繁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052311" y="7808172"/>
            <a:ext cx="7517922" cy="156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625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鮮乳</a:t>
            </a:r>
          </a:p>
          <a:p>
            <a:pPr marL="971539" lvl="1" indent="-485769" algn="l">
              <a:lnSpc>
                <a:spcPts val="6254"/>
              </a:lnSpc>
              <a:buFont typeface="Arial"/>
              <a:buChar char="•"/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低糖原味優格/優酪乳/豆漿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36346" y="3545547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353312" y="3631272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蔬果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3712" y="6860723"/>
            <a:ext cx="3533547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肉類、蛋類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353312" y="6818115"/>
            <a:ext cx="1563621" cy="9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飲品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8958" y="1028700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7"/>
                </a:lnTo>
                <a:lnTo>
                  <a:pt x="0" y="7339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3850573" y="3091474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010995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0" y="0"/>
                </a:moveTo>
                <a:lnTo>
                  <a:pt x="4196177" y="0"/>
                </a:lnTo>
                <a:lnTo>
                  <a:pt x="4196177" y="3346452"/>
                </a:lnTo>
                <a:lnTo>
                  <a:pt x="0" y="33464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05237" y="1924003"/>
            <a:ext cx="10477525" cy="2282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00"/>
              </a:lnSpc>
            </a:pPr>
            <a:r>
              <a:rPr lang="en-US" sz="20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有獎徵答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27019" y="5469143"/>
            <a:ext cx="13633961" cy="148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99"/>
              </a:lnSpc>
            </a:pPr>
            <a:r>
              <a:rPr lang="en-US" sz="12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我是「早餐知識王」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87114" y="2746058"/>
            <a:ext cx="13625850" cy="3740915"/>
          </a:xfrm>
          <a:custGeom>
            <a:avLst/>
            <a:gdLst/>
            <a:ahLst/>
            <a:cxnLst/>
            <a:rect l="l" t="t" r="r" b="b"/>
            <a:pathLst>
              <a:path w="13625850" h="3740915">
                <a:moveTo>
                  <a:pt x="0" y="0"/>
                </a:moveTo>
                <a:lnTo>
                  <a:pt x="13625850" y="0"/>
                </a:lnTo>
                <a:lnTo>
                  <a:pt x="13625850" y="3740915"/>
                </a:lnTo>
                <a:lnTo>
                  <a:pt x="0" y="37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6705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426149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8"/>
                </a:lnTo>
                <a:lnTo>
                  <a:pt x="1000145" y="883878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479883" y="8674435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4" y="0"/>
                </a:lnTo>
                <a:lnTo>
                  <a:pt x="1556834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956785" y="1244255"/>
            <a:ext cx="10374431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不吃早餐的影響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47527" y="3601142"/>
            <a:ext cx="12092609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小明為了多睡 10 分鐘而不吃早餐，</a:t>
            </a:r>
          </a:p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請問他上第一節課時最可能出現什麼狀況？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6190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精神百倍，體力超好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容易發呆、注意力不集中、肚子痛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79097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記憶力突然變強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87114" y="2746058"/>
            <a:ext cx="13625850" cy="3740915"/>
          </a:xfrm>
          <a:custGeom>
            <a:avLst/>
            <a:gdLst/>
            <a:ahLst/>
            <a:cxnLst/>
            <a:rect l="l" t="t" r="r" b="b"/>
            <a:pathLst>
              <a:path w="13625850" h="3740915">
                <a:moveTo>
                  <a:pt x="0" y="0"/>
                </a:moveTo>
                <a:lnTo>
                  <a:pt x="13625850" y="0"/>
                </a:lnTo>
                <a:lnTo>
                  <a:pt x="13625850" y="3740915"/>
                </a:lnTo>
                <a:lnTo>
                  <a:pt x="0" y="37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6705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426149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8"/>
                </a:lnTo>
                <a:lnTo>
                  <a:pt x="1000145" y="883878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479883" y="8674435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4" y="0"/>
                </a:lnTo>
                <a:lnTo>
                  <a:pt x="1556834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624362" y="1244255"/>
            <a:ext cx="11039276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活力早餐黃金公式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47527" y="3601142"/>
            <a:ext cx="12092609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想要調配出一份「活力早餐」，</a:t>
            </a:r>
          </a:p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以下哪一組是最佳的營養素黃金組合？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6190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油脂 + 糖分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碳水化合物 + 蛋白質 + 膳食纖維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79097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只有碳水化合物就可以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94639" y="2746058"/>
            <a:ext cx="12898722" cy="3541286"/>
          </a:xfrm>
          <a:custGeom>
            <a:avLst/>
            <a:gdLst/>
            <a:ahLst/>
            <a:cxnLst/>
            <a:rect l="l" t="t" r="r" b="b"/>
            <a:pathLst>
              <a:path w="12898722" h="3541286">
                <a:moveTo>
                  <a:pt x="0" y="0"/>
                </a:moveTo>
                <a:lnTo>
                  <a:pt x="12898722" y="0"/>
                </a:lnTo>
                <a:lnTo>
                  <a:pt x="12898722" y="3541285"/>
                </a:lnTo>
                <a:lnTo>
                  <a:pt x="0" y="3541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6705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426149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8"/>
                </a:lnTo>
                <a:lnTo>
                  <a:pt x="1000145" y="883878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512050" y="8674435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5" y="0"/>
                </a:lnTo>
                <a:lnTo>
                  <a:pt x="1556835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956785" y="1244255"/>
            <a:ext cx="10374431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早餐飲品大PK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91939" y="3491034"/>
            <a:ext cx="12654791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以下哪一種飲料最適合</a:t>
            </a:r>
          </a:p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天天當作早餐的搭配飲品？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6190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香濃奶茶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冰鎮含糖紅茶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79097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無糖豆漿或鮮乳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87114" y="2746058"/>
            <a:ext cx="13625850" cy="3740915"/>
          </a:xfrm>
          <a:custGeom>
            <a:avLst/>
            <a:gdLst/>
            <a:ahLst/>
            <a:cxnLst/>
            <a:rect l="l" t="t" r="r" b="b"/>
            <a:pathLst>
              <a:path w="13625850" h="3740915">
                <a:moveTo>
                  <a:pt x="0" y="0"/>
                </a:moveTo>
                <a:lnTo>
                  <a:pt x="13625850" y="0"/>
                </a:lnTo>
                <a:lnTo>
                  <a:pt x="13625850" y="3740915"/>
                </a:lnTo>
                <a:lnTo>
                  <a:pt x="0" y="37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6705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790396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647876" y="8674435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5" y="0"/>
                </a:lnTo>
                <a:lnTo>
                  <a:pt x="1556835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571406" y="1244255"/>
            <a:ext cx="11145188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我會分辨紅綠燈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47527" y="3601142"/>
            <a:ext cx="12092609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在早餐紅綠燈分類中，請問「卡啦雞腿堡」和「炸薯餅」屬於哪一個燈區？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6190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綠燈區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黃燈區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79097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紅燈區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87114" y="2746058"/>
            <a:ext cx="13625850" cy="3740915"/>
          </a:xfrm>
          <a:custGeom>
            <a:avLst/>
            <a:gdLst/>
            <a:ahLst/>
            <a:cxnLst/>
            <a:rect l="l" t="t" r="r" b="b"/>
            <a:pathLst>
              <a:path w="13625850" h="3740915">
                <a:moveTo>
                  <a:pt x="0" y="0"/>
                </a:moveTo>
                <a:lnTo>
                  <a:pt x="13625850" y="0"/>
                </a:lnTo>
                <a:lnTo>
                  <a:pt x="13625850" y="3740915"/>
                </a:lnTo>
                <a:lnTo>
                  <a:pt x="0" y="37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107814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70" y="0"/>
                </a:lnTo>
                <a:lnTo>
                  <a:pt x="830470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5417123" y="538766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7"/>
                </a:lnTo>
                <a:lnTo>
                  <a:pt x="1000145" y="883877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159866" y="8674435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5" y="0"/>
                </a:lnTo>
                <a:lnTo>
                  <a:pt x="1556835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938284" y="1244255"/>
            <a:ext cx="12411433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便利商店的聰明組合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47527" y="3601142"/>
            <a:ext cx="12092609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在超商買早餐時，以下哪一組是</a:t>
            </a:r>
          </a:p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符合「健康綠燈」的聰明組合？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4000" y="7143059"/>
            <a:ext cx="5383102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蒸地瓜</a:t>
            </a:r>
            <a:r>
              <a:rPr lang="en-US" sz="33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+ </a:t>
            </a:r>
            <a:r>
              <a:rPr lang="en-US" sz="33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茶葉蛋</a:t>
            </a:r>
            <a:r>
              <a:rPr lang="en-US" sz="33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+ </a:t>
            </a:r>
            <a:r>
              <a:rPr lang="en-US" sz="33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無糖豆漿</a:t>
            </a:r>
            <a:r>
              <a:rPr lang="en-US" sz="33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熱狗堡 + 大杯可樂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55222" y="7143059"/>
            <a:ext cx="5091807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巧克力草莓夾心麵包 + 奶茶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687114" y="2746058"/>
            <a:ext cx="13625850" cy="3740915"/>
          </a:xfrm>
          <a:custGeom>
            <a:avLst/>
            <a:gdLst/>
            <a:ahLst/>
            <a:cxnLst/>
            <a:rect l="l" t="t" r="r" b="b"/>
            <a:pathLst>
              <a:path w="13625850" h="3740915">
                <a:moveTo>
                  <a:pt x="0" y="0"/>
                </a:moveTo>
                <a:lnTo>
                  <a:pt x="13625850" y="0"/>
                </a:lnTo>
                <a:lnTo>
                  <a:pt x="13625850" y="3740915"/>
                </a:lnTo>
                <a:lnTo>
                  <a:pt x="0" y="37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6705" y="188249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8"/>
                </a:lnTo>
                <a:lnTo>
                  <a:pt x="0" y="733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4426149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8"/>
                </a:lnTo>
                <a:lnTo>
                  <a:pt x="1000145" y="883878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03" y="6996822"/>
            <a:ext cx="5727424" cy="1572438"/>
          </a:xfrm>
          <a:custGeom>
            <a:avLst/>
            <a:gdLst/>
            <a:ahLst/>
            <a:cxnLst/>
            <a:rect l="l" t="t" r="r" b="b"/>
            <a:pathLst>
              <a:path w="5727424" h="1572438">
                <a:moveTo>
                  <a:pt x="0" y="0"/>
                </a:moveTo>
                <a:lnTo>
                  <a:pt x="5727425" y="0"/>
                </a:lnTo>
                <a:lnTo>
                  <a:pt x="5727425" y="1572438"/>
                </a:lnTo>
                <a:lnTo>
                  <a:pt x="0" y="1572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12964" y="8674435"/>
            <a:ext cx="2611895" cy="2082986"/>
          </a:xfrm>
          <a:custGeom>
            <a:avLst/>
            <a:gdLst/>
            <a:ahLst/>
            <a:cxnLst/>
            <a:rect l="l" t="t" r="r" b="b"/>
            <a:pathLst>
              <a:path w="2611895" h="2082986">
                <a:moveTo>
                  <a:pt x="0" y="0"/>
                </a:moveTo>
                <a:lnTo>
                  <a:pt x="2611894" y="0"/>
                </a:lnTo>
                <a:lnTo>
                  <a:pt x="2611894" y="2082986"/>
                </a:lnTo>
                <a:lnTo>
                  <a:pt x="0" y="2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832828" y="6875350"/>
            <a:ext cx="6622345" cy="1818135"/>
          </a:xfrm>
          <a:custGeom>
            <a:avLst/>
            <a:gdLst/>
            <a:ahLst/>
            <a:cxnLst/>
            <a:rect l="l" t="t" r="r" b="b"/>
            <a:pathLst>
              <a:path w="6622345" h="1818135">
                <a:moveTo>
                  <a:pt x="0" y="0"/>
                </a:moveTo>
                <a:lnTo>
                  <a:pt x="6622344" y="0"/>
                </a:lnTo>
                <a:lnTo>
                  <a:pt x="6622344" y="1818135"/>
                </a:lnTo>
                <a:lnTo>
                  <a:pt x="0" y="18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55172" y="7012425"/>
            <a:ext cx="5670591" cy="1556835"/>
          </a:xfrm>
          <a:custGeom>
            <a:avLst/>
            <a:gdLst/>
            <a:ahLst/>
            <a:cxnLst/>
            <a:rect l="l" t="t" r="r" b="b"/>
            <a:pathLst>
              <a:path w="5670591" h="1556835">
                <a:moveTo>
                  <a:pt x="0" y="0"/>
                </a:moveTo>
                <a:lnTo>
                  <a:pt x="5670591" y="0"/>
                </a:lnTo>
                <a:lnTo>
                  <a:pt x="5670591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222066" y="8619381"/>
            <a:ext cx="1556835" cy="1556835"/>
          </a:xfrm>
          <a:custGeom>
            <a:avLst/>
            <a:gdLst/>
            <a:ahLst/>
            <a:cxnLst/>
            <a:rect l="l" t="t" r="r" b="b"/>
            <a:pathLst>
              <a:path w="1556835" h="1556835">
                <a:moveTo>
                  <a:pt x="0" y="0"/>
                </a:moveTo>
                <a:lnTo>
                  <a:pt x="1556834" y="0"/>
                </a:lnTo>
                <a:lnTo>
                  <a:pt x="1556834" y="1556835"/>
                </a:lnTo>
                <a:lnTo>
                  <a:pt x="0" y="1556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956785" y="1244255"/>
            <a:ext cx="10374431" cy="1372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12003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吃早餐的時間點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47527" y="3601142"/>
            <a:ext cx="12092609" cy="192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關於吃早餐的時間，</a:t>
            </a:r>
          </a:p>
          <a:p>
            <a:pPr algn="ctr">
              <a:lnSpc>
                <a:spcPts val="7769"/>
              </a:lnSpc>
              <a:spcBef>
                <a:spcPct val="0"/>
              </a:spcBef>
            </a:pPr>
            <a:r>
              <a:rPr lang="en-US" sz="554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以下哪一個觀念是正確的？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4217" y="7143059"/>
            <a:ext cx="5008365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(A)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起床後 1-2 小時內吃早餐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8522" y="7143059"/>
            <a:ext cx="6219556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(B)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中午 12 點跟午餐一起吃就好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79097" y="7143059"/>
            <a:ext cx="4145851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(C)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隨便只要有吃就好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>
            <a:off x="15077084" y="-730365"/>
            <a:ext cx="4196177" cy="3923426"/>
          </a:xfrm>
          <a:custGeom>
            <a:avLst/>
            <a:gdLst/>
            <a:ahLst/>
            <a:cxnLst/>
            <a:rect l="l" t="t" r="r" b="b"/>
            <a:pathLst>
              <a:path w="4196177" h="3923426">
                <a:moveTo>
                  <a:pt x="4196177" y="0"/>
                </a:moveTo>
                <a:lnTo>
                  <a:pt x="0" y="0"/>
                </a:lnTo>
                <a:lnTo>
                  <a:pt x="0" y="3923426"/>
                </a:lnTo>
                <a:lnTo>
                  <a:pt x="4196177" y="3923426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919172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4196177" y="0"/>
                </a:moveTo>
                <a:lnTo>
                  <a:pt x="0" y="0"/>
                </a:lnTo>
                <a:lnTo>
                  <a:pt x="0" y="3346452"/>
                </a:lnTo>
                <a:lnTo>
                  <a:pt x="4196177" y="3346452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59892">
            <a:off x="-142332" y="7983472"/>
            <a:ext cx="2517222" cy="3222044"/>
          </a:xfrm>
          <a:custGeom>
            <a:avLst/>
            <a:gdLst/>
            <a:ahLst/>
            <a:cxnLst/>
            <a:rect l="l" t="t" r="r" b="b"/>
            <a:pathLst>
              <a:path w="2517222" h="3222044">
                <a:moveTo>
                  <a:pt x="0" y="0"/>
                </a:moveTo>
                <a:lnTo>
                  <a:pt x="2517222" y="0"/>
                </a:lnTo>
                <a:lnTo>
                  <a:pt x="2517222" y="3222044"/>
                </a:lnTo>
                <a:lnTo>
                  <a:pt x="0" y="32220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180971">
            <a:off x="-463807" y="-611497"/>
            <a:ext cx="3428166" cy="3963198"/>
          </a:xfrm>
          <a:custGeom>
            <a:avLst/>
            <a:gdLst/>
            <a:ahLst/>
            <a:cxnLst/>
            <a:rect l="l" t="t" r="r" b="b"/>
            <a:pathLst>
              <a:path w="3428166" h="3963198">
                <a:moveTo>
                  <a:pt x="0" y="0"/>
                </a:moveTo>
                <a:lnTo>
                  <a:pt x="3428166" y="0"/>
                </a:lnTo>
                <a:lnTo>
                  <a:pt x="3428166" y="3963198"/>
                </a:lnTo>
                <a:lnTo>
                  <a:pt x="0" y="39631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19556" y="2808582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5" y="0"/>
                </a:lnTo>
                <a:lnTo>
                  <a:pt x="1000145" y="883878"/>
                </a:lnTo>
                <a:lnTo>
                  <a:pt x="0" y="8838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306575" y="547300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7"/>
                </a:lnTo>
                <a:lnTo>
                  <a:pt x="1000144" y="883877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730833" y="429291"/>
            <a:ext cx="2992819" cy="2379291"/>
          </a:xfrm>
          <a:custGeom>
            <a:avLst/>
            <a:gdLst/>
            <a:ahLst/>
            <a:cxnLst/>
            <a:rect l="l" t="t" r="r" b="b"/>
            <a:pathLst>
              <a:path w="2992819" h="2379291">
                <a:moveTo>
                  <a:pt x="0" y="0"/>
                </a:moveTo>
                <a:lnTo>
                  <a:pt x="2992819" y="0"/>
                </a:lnTo>
                <a:lnTo>
                  <a:pt x="2992819" y="2379291"/>
                </a:lnTo>
                <a:lnTo>
                  <a:pt x="0" y="23792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277005" y="7239288"/>
            <a:ext cx="4146547" cy="3047712"/>
          </a:xfrm>
          <a:custGeom>
            <a:avLst/>
            <a:gdLst/>
            <a:ahLst/>
            <a:cxnLst/>
            <a:rect l="l" t="t" r="r" b="b"/>
            <a:pathLst>
              <a:path w="4146547" h="3047712">
                <a:moveTo>
                  <a:pt x="0" y="0"/>
                </a:moveTo>
                <a:lnTo>
                  <a:pt x="4146547" y="0"/>
                </a:lnTo>
                <a:lnTo>
                  <a:pt x="4146547" y="3047712"/>
                </a:lnTo>
                <a:lnTo>
                  <a:pt x="0" y="304771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209077" y="2904923"/>
            <a:ext cx="11869845" cy="3038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你今天吃早餐了嗎？</a:t>
            </a:r>
          </a:p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你最常選擇什麼食物？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11677" y="6982113"/>
            <a:ext cx="9852523" cy="270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根據董氏基金會2012年全台小學生早餐調查指出，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約兩成學童沒有天天吃早餐</a:t>
            </a:r>
            <a:r>
              <a:rPr lang="en-US" sz="30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原因大多是：時間來不及、胃口不佳、假日睡過頭等</a:t>
            </a:r>
            <a:r>
              <a:rPr lang="en-US" sz="30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而另外八成的學童雖然會天天吃早餐</a:t>
            </a:r>
            <a:r>
              <a:rPr lang="en-US" sz="30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但其中有五成常吃甜甜圈、薯餅、燒餅油條等「紅燈」食物</a:t>
            </a:r>
            <a:r>
              <a:rPr lang="en-US" sz="3099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>
            <a:off x="15077084" y="-730365"/>
            <a:ext cx="4196177" cy="3923426"/>
          </a:xfrm>
          <a:custGeom>
            <a:avLst/>
            <a:gdLst/>
            <a:ahLst/>
            <a:cxnLst/>
            <a:rect l="l" t="t" r="r" b="b"/>
            <a:pathLst>
              <a:path w="4196177" h="3923426">
                <a:moveTo>
                  <a:pt x="4196177" y="0"/>
                </a:moveTo>
                <a:lnTo>
                  <a:pt x="0" y="0"/>
                </a:lnTo>
                <a:lnTo>
                  <a:pt x="0" y="3923426"/>
                </a:lnTo>
                <a:lnTo>
                  <a:pt x="4196177" y="3923426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10995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0" y="0"/>
                </a:moveTo>
                <a:lnTo>
                  <a:pt x="4196177" y="0"/>
                </a:lnTo>
                <a:lnTo>
                  <a:pt x="4196177" y="3346452"/>
                </a:lnTo>
                <a:lnTo>
                  <a:pt x="0" y="33464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-919172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4196177" y="0"/>
                </a:moveTo>
                <a:lnTo>
                  <a:pt x="0" y="0"/>
                </a:lnTo>
                <a:lnTo>
                  <a:pt x="0" y="3346452"/>
                </a:lnTo>
                <a:lnTo>
                  <a:pt x="4196177" y="3346452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459892">
            <a:off x="-142332" y="7983472"/>
            <a:ext cx="2517222" cy="3222044"/>
          </a:xfrm>
          <a:custGeom>
            <a:avLst/>
            <a:gdLst/>
            <a:ahLst/>
            <a:cxnLst/>
            <a:rect l="l" t="t" r="r" b="b"/>
            <a:pathLst>
              <a:path w="2517222" h="3222044">
                <a:moveTo>
                  <a:pt x="0" y="0"/>
                </a:moveTo>
                <a:lnTo>
                  <a:pt x="2517222" y="0"/>
                </a:lnTo>
                <a:lnTo>
                  <a:pt x="2517222" y="3222044"/>
                </a:lnTo>
                <a:lnTo>
                  <a:pt x="0" y="32220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034982" y="8015307"/>
            <a:ext cx="2762207" cy="2485986"/>
          </a:xfrm>
          <a:custGeom>
            <a:avLst/>
            <a:gdLst/>
            <a:ahLst/>
            <a:cxnLst/>
            <a:rect l="l" t="t" r="r" b="b"/>
            <a:pathLst>
              <a:path w="2762207" h="2485986">
                <a:moveTo>
                  <a:pt x="0" y="0"/>
                </a:moveTo>
                <a:lnTo>
                  <a:pt x="2762207" y="0"/>
                </a:lnTo>
                <a:lnTo>
                  <a:pt x="2762207" y="2485986"/>
                </a:lnTo>
                <a:lnTo>
                  <a:pt x="0" y="24859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180971">
            <a:off x="-463807" y="-611497"/>
            <a:ext cx="3428166" cy="3963198"/>
          </a:xfrm>
          <a:custGeom>
            <a:avLst/>
            <a:gdLst/>
            <a:ahLst/>
            <a:cxnLst/>
            <a:rect l="l" t="t" r="r" b="b"/>
            <a:pathLst>
              <a:path w="3428166" h="3963198">
                <a:moveTo>
                  <a:pt x="0" y="0"/>
                </a:moveTo>
                <a:lnTo>
                  <a:pt x="3428166" y="0"/>
                </a:lnTo>
                <a:lnTo>
                  <a:pt x="3428166" y="3963198"/>
                </a:lnTo>
                <a:lnTo>
                  <a:pt x="0" y="39631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414415" y="1349512"/>
            <a:ext cx="937187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參考資料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8294" y="3258547"/>
            <a:ext cx="15760789" cy="4324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董氏基金會食品營養專區-早餐要吃還要吃對，讓孩子天天吃健康的早餐</a:t>
            </a:r>
          </a:p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健康營家-一元復始，健康開運從早餐開始</a:t>
            </a:r>
          </a:p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衛生福利部國民健康署-國民中小學「早餐飲食及營養建議」</a:t>
            </a:r>
          </a:p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小學生早餐幫幫忙之1-給慢吞吞、小鳥胃孩子的3個早餐建議</a:t>
            </a:r>
          </a:p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董氏基金會食品營養專區-天天吃早餐 活力、健康每一天！</a:t>
            </a:r>
          </a:p>
          <a:p>
            <a:pPr marL="885181" lvl="1" indent="-442590" algn="l">
              <a:lnSpc>
                <a:spcPts val="5739"/>
              </a:lnSpc>
              <a:buFont typeface="Arial"/>
              <a:buChar char="•"/>
            </a:pPr>
            <a:r>
              <a:rPr lang="en-US" sz="4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衛生福利部國民健康署 健康九九-營養早餐紅綠燈</a:t>
            </a:r>
          </a:p>
        </p:txBody>
      </p:sp>
      <p:sp>
        <p:nvSpPr>
          <p:cNvPr id="13" name="Freeform 13"/>
          <p:cNvSpPr/>
          <p:nvPr/>
        </p:nvSpPr>
        <p:spPr>
          <a:xfrm>
            <a:off x="5167537" y="583724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4" y="0"/>
                </a:lnTo>
                <a:lnTo>
                  <a:pt x="1000144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7175172" y="425962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7"/>
                </a:lnTo>
                <a:lnTo>
                  <a:pt x="1000144" y="883877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131829" y="2658593"/>
            <a:ext cx="18551658" cy="7730112"/>
            <a:chOff x="0" y="0"/>
            <a:chExt cx="24735544" cy="10306816"/>
          </a:xfrm>
        </p:grpSpPr>
        <p:sp>
          <p:nvSpPr>
            <p:cNvPr id="6" name="Freeform 6"/>
            <p:cNvSpPr/>
            <p:nvPr/>
          </p:nvSpPr>
          <p:spPr>
            <a:xfrm flipH="1">
              <a:off x="14531796" y="0"/>
              <a:ext cx="10203748" cy="10306816"/>
            </a:xfrm>
            <a:custGeom>
              <a:avLst/>
              <a:gdLst/>
              <a:ahLst/>
              <a:cxnLst/>
              <a:rect l="l" t="t" r="r" b="b"/>
              <a:pathLst>
                <a:path w="10203748" h="10306816">
                  <a:moveTo>
                    <a:pt x="10203748" y="0"/>
                  </a:moveTo>
                  <a:lnTo>
                    <a:pt x="0" y="0"/>
                  </a:lnTo>
                  <a:lnTo>
                    <a:pt x="0" y="10306816"/>
                  </a:lnTo>
                  <a:lnTo>
                    <a:pt x="10203748" y="10306816"/>
                  </a:lnTo>
                  <a:lnTo>
                    <a:pt x="10203748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0203748" cy="10306816"/>
            </a:xfrm>
            <a:custGeom>
              <a:avLst/>
              <a:gdLst/>
              <a:ahLst/>
              <a:cxnLst/>
              <a:rect l="l" t="t" r="r" b="b"/>
              <a:pathLst>
                <a:path w="10203748" h="10306816">
                  <a:moveTo>
                    <a:pt x="0" y="0"/>
                  </a:moveTo>
                  <a:lnTo>
                    <a:pt x="10203748" y="0"/>
                  </a:lnTo>
                  <a:lnTo>
                    <a:pt x="10203748" y="10306816"/>
                  </a:lnTo>
                  <a:lnTo>
                    <a:pt x="0" y="10306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flipH="1">
            <a:off x="15077084" y="-730365"/>
            <a:ext cx="4196177" cy="3923426"/>
          </a:xfrm>
          <a:custGeom>
            <a:avLst/>
            <a:gdLst/>
            <a:ahLst/>
            <a:cxnLst/>
            <a:rect l="l" t="t" r="r" b="b"/>
            <a:pathLst>
              <a:path w="4196177" h="3923426">
                <a:moveTo>
                  <a:pt x="4196177" y="0"/>
                </a:moveTo>
                <a:lnTo>
                  <a:pt x="0" y="0"/>
                </a:lnTo>
                <a:lnTo>
                  <a:pt x="0" y="3923426"/>
                </a:lnTo>
                <a:lnTo>
                  <a:pt x="4196177" y="3923426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43022" y="5391636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5" y="0"/>
                </a:lnTo>
                <a:lnTo>
                  <a:pt x="1000145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4444833" y="401148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5" y="0"/>
                </a:moveTo>
                <a:lnTo>
                  <a:pt x="0" y="0"/>
                </a:lnTo>
                <a:lnTo>
                  <a:pt x="0" y="883877"/>
                </a:lnTo>
                <a:lnTo>
                  <a:pt x="1000145" y="883877"/>
                </a:lnTo>
                <a:lnTo>
                  <a:pt x="100014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010995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0" y="0"/>
                </a:moveTo>
                <a:lnTo>
                  <a:pt x="4196177" y="0"/>
                </a:lnTo>
                <a:lnTo>
                  <a:pt x="4196177" y="3346452"/>
                </a:lnTo>
                <a:lnTo>
                  <a:pt x="0" y="33464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-919172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4196177" y="0"/>
                </a:moveTo>
                <a:lnTo>
                  <a:pt x="0" y="0"/>
                </a:lnTo>
                <a:lnTo>
                  <a:pt x="0" y="3346452"/>
                </a:lnTo>
                <a:lnTo>
                  <a:pt x="4196177" y="3346452"/>
                </a:lnTo>
                <a:lnTo>
                  <a:pt x="4196177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459892">
            <a:off x="-142332" y="7983472"/>
            <a:ext cx="2517222" cy="3222044"/>
          </a:xfrm>
          <a:custGeom>
            <a:avLst/>
            <a:gdLst/>
            <a:ahLst/>
            <a:cxnLst/>
            <a:rect l="l" t="t" r="r" b="b"/>
            <a:pathLst>
              <a:path w="2517222" h="3222044">
                <a:moveTo>
                  <a:pt x="0" y="0"/>
                </a:moveTo>
                <a:lnTo>
                  <a:pt x="2517222" y="0"/>
                </a:lnTo>
                <a:lnTo>
                  <a:pt x="2517222" y="3222044"/>
                </a:lnTo>
                <a:lnTo>
                  <a:pt x="0" y="322204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034982" y="8015307"/>
            <a:ext cx="2762207" cy="2485986"/>
          </a:xfrm>
          <a:custGeom>
            <a:avLst/>
            <a:gdLst/>
            <a:ahLst/>
            <a:cxnLst/>
            <a:rect l="l" t="t" r="r" b="b"/>
            <a:pathLst>
              <a:path w="2762207" h="2485986">
                <a:moveTo>
                  <a:pt x="0" y="0"/>
                </a:moveTo>
                <a:lnTo>
                  <a:pt x="2762207" y="0"/>
                </a:lnTo>
                <a:lnTo>
                  <a:pt x="2762207" y="2485986"/>
                </a:lnTo>
                <a:lnTo>
                  <a:pt x="0" y="24859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180971">
            <a:off x="-463807" y="-611497"/>
            <a:ext cx="3428166" cy="3963198"/>
          </a:xfrm>
          <a:custGeom>
            <a:avLst/>
            <a:gdLst/>
            <a:ahLst/>
            <a:cxnLst/>
            <a:rect l="l" t="t" r="r" b="b"/>
            <a:pathLst>
              <a:path w="3428166" h="3963198">
                <a:moveTo>
                  <a:pt x="0" y="0"/>
                </a:moveTo>
                <a:lnTo>
                  <a:pt x="3428166" y="0"/>
                </a:lnTo>
                <a:lnTo>
                  <a:pt x="3428166" y="3963198"/>
                </a:lnTo>
                <a:lnTo>
                  <a:pt x="0" y="396319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634630" y="3619944"/>
            <a:ext cx="9018740" cy="8229600"/>
          </a:xfrm>
          <a:custGeom>
            <a:avLst/>
            <a:gdLst/>
            <a:ahLst/>
            <a:cxnLst/>
            <a:rect l="l" t="t" r="r" b="b"/>
            <a:pathLst>
              <a:path w="9018740" h="8229600">
                <a:moveTo>
                  <a:pt x="0" y="0"/>
                </a:moveTo>
                <a:lnTo>
                  <a:pt x="9018740" y="0"/>
                </a:lnTo>
                <a:lnTo>
                  <a:pt x="90187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843167" y="1827302"/>
            <a:ext cx="10601667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12000" b="1">
                <a:solidFill>
                  <a:srgbClr val="FFFFFF"/>
                </a:solidFill>
                <a:latin typeface="Shantell Sans Bold"/>
                <a:ea typeface="Shantell Sans Bold"/>
                <a:cs typeface="Shantell Sans Bold"/>
                <a:sym typeface="Shantell Sans Bold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>
            <a:off x="16038461" y="-730365"/>
            <a:ext cx="3234799" cy="3024537"/>
          </a:xfrm>
          <a:custGeom>
            <a:avLst/>
            <a:gdLst/>
            <a:ahLst/>
            <a:cxnLst/>
            <a:rect l="l" t="t" r="r" b="b"/>
            <a:pathLst>
              <a:path w="3234799" h="3024537">
                <a:moveTo>
                  <a:pt x="3234800" y="0"/>
                </a:moveTo>
                <a:lnTo>
                  <a:pt x="0" y="0"/>
                </a:lnTo>
                <a:lnTo>
                  <a:pt x="0" y="3024537"/>
                </a:lnTo>
                <a:lnTo>
                  <a:pt x="3234800" y="3024537"/>
                </a:lnTo>
                <a:lnTo>
                  <a:pt x="323480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919172" y="8252920"/>
            <a:ext cx="3546428" cy="2828276"/>
          </a:xfrm>
          <a:custGeom>
            <a:avLst/>
            <a:gdLst/>
            <a:ahLst/>
            <a:cxnLst/>
            <a:rect l="l" t="t" r="r" b="b"/>
            <a:pathLst>
              <a:path w="3546428" h="2828276">
                <a:moveTo>
                  <a:pt x="3546428" y="0"/>
                </a:moveTo>
                <a:lnTo>
                  <a:pt x="0" y="0"/>
                </a:lnTo>
                <a:lnTo>
                  <a:pt x="0" y="2828276"/>
                </a:lnTo>
                <a:lnTo>
                  <a:pt x="3546428" y="2828276"/>
                </a:lnTo>
                <a:lnTo>
                  <a:pt x="354642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59892">
            <a:off x="-183439" y="8597117"/>
            <a:ext cx="2009066" cy="2571605"/>
          </a:xfrm>
          <a:custGeom>
            <a:avLst/>
            <a:gdLst/>
            <a:ahLst/>
            <a:cxnLst/>
            <a:rect l="l" t="t" r="r" b="b"/>
            <a:pathLst>
              <a:path w="2009066" h="2571605">
                <a:moveTo>
                  <a:pt x="0" y="0"/>
                </a:moveTo>
                <a:lnTo>
                  <a:pt x="2009066" y="0"/>
                </a:lnTo>
                <a:lnTo>
                  <a:pt x="2009066" y="2571605"/>
                </a:lnTo>
                <a:lnTo>
                  <a:pt x="0" y="2571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180971">
            <a:off x="-518358" y="-581258"/>
            <a:ext cx="2574864" cy="2976722"/>
          </a:xfrm>
          <a:custGeom>
            <a:avLst/>
            <a:gdLst/>
            <a:ahLst/>
            <a:cxnLst/>
            <a:rect l="l" t="t" r="r" b="b"/>
            <a:pathLst>
              <a:path w="2574864" h="2976722">
                <a:moveTo>
                  <a:pt x="0" y="0"/>
                </a:moveTo>
                <a:lnTo>
                  <a:pt x="2574864" y="0"/>
                </a:lnTo>
                <a:lnTo>
                  <a:pt x="2574864" y="2976721"/>
                </a:lnTo>
                <a:lnTo>
                  <a:pt x="0" y="2976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5379" y="2519804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1" y="0"/>
                </a:lnTo>
                <a:lnTo>
                  <a:pt x="5055841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629091" y="2519804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0" y="0"/>
                </a:lnTo>
                <a:lnTo>
                  <a:pt x="5055840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526182" y="2519804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0" y="0"/>
                </a:lnTo>
                <a:lnTo>
                  <a:pt x="5055840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622027" y="14482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4" y="0"/>
                </a:lnTo>
                <a:lnTo>
                  <a:pt x="1000144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112965" y="6318154"/>
            <a:ext cx="1659869" cy="1886215"/>
          </a:xfrm>
          <a:custGeom>
            <a:avLst/>
            <a:gdLst/>
            <a:ahLst/>
            <a:cxnLst/>
            <a:rect l="l" t="t" r="r" b="b"/>
            <a:pathLst>
              <a:path w="1659869" h="1886215">
                <a:moveTo>
                  <a:pt x="0" y="0"/>
                </a:moveTo>
                <a:lnTo>
                  <a:pt x="1659869" y="0"/>
                </a:lnTo>
                <a:lnTo>
                  <a:pt x="1659869" y="1886215"/>
                </a:lnTo>
                <a:lnTo>
                  <a:pt x="0" y="18862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054717" y="6453350"/>
            <a:ext cx="1785192" cy="1812378"/>
          </a:xfrm>
          <a:custGeom>
            <a:avLst/>
            <a:gdLst/>
            <a:ahLst/>
            <a:cxnLst/>
            <a:rect l="l" t="t" r="r" b="b"/>
            <a:pathLst>
              <a:path w="1785192" h="1812378">
                <a:moveTo>
                  <a:pt x="0" y="0"/>
                </a:moveTo>
                <a:lnTo>
                  <a:pt x="1785191" y="0"/>
                </a:lnTo>
                <a:lnTo>
                  <a:pt x="1785191" y="1812377"/>
                </a:lnTo>
                <a:lnTo>
                  <a:pt x="0" y="18123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09895" y="6571560"/>
            <a:ext cx="2068471" cy="1799570"/>
          </a:xfrm>
          <a:custGeom>
            <a:avLst/>
            <a:gdLst/>
            <a:ahLst/>
            <a:cxnLst/>
            <a:rect l="l" t="t" r="r" b="b"/>
            <a:pathLst>
              <a:path w="2068471" h="1799570">
                <a:moveTo>
                  <a:pt x="0" y="0"/>
                </a:moveTo>
                <a:lnTo>
                  <a:pt x="2068472" y="0"/>
                </a:lnTo>
                <a:lnTo>
                  <a:pt x="2068472" y="1799570"/>
                </a:lnTo>
                <a:lnTo>
                  <a:pt x="0" y="179957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659056" y="8371130"/>
            <a:ext cx="1469107" cy="1895621"/>
          </a:xfrm>
          <a:custGeom>
            <a:avLst/>
            <a:gdLst/>
            <a:ahLst/>
            <a:cxnLst/>
            <a:rect l="l" t="t" r="r" b="b"/>
            <a:pathLst>
              <a:path w="1469107" h="1895621">
                <a:moveTo>
                  <a:pt x="0" y="0"/>
                </a:moveTo>
                <a:lnTo>
                  <a:pt x="1469107" y="0"/>
                </a:lnTo>
                <a:lnTo>
                  <a:pt x="1469107" y="1895622"/>
                </a:lnTo>
                <a:lnTo>
                  <a:pt x="0" y="189562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947313" y="8587493"/>
            <a:ext cx="2555650" cy="1699507"/>
          </a:xfrm>
          <a:custGeom>
            <a:avLst/>
            <a:gdLst/>
            <a:ahLst/>
            <a:cxnLst/>
            <a:rect l="l" t="t" r="r" b="b"/>
            <a:pathLst>
              <a:path w="2555650" h="1699507">
                <a:moveTo>
                  <a:pt x="0" y="0"/>
                </a:moveTo>
                <a:lnTo>
                  <a:pt x="2555649" y="0"/>
                </a:lnTo>
                <a:lnTo>
                  <a:pt x="2555649" y="1699507"/>
                </a:lnTo>
                <a:lnTo>
                  <a:pt x="0" y="16995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317403" y="8121473"/>
            <a:ext cx="2193983" cy="2193983"/>
          </a:xfrm>
          <a:custGeom>
            <a:avLst/>
            <a:gdLst/>
            <a:ahLst/>
            <a:cxnLst/>
            <a:rect l="l" t="t" r="r" b="b"/>
            <a:pathLst>
              <a:path w="2193983" h="2193983">
                <a:moveTo>
                  <a:pt x="0" y="0"/>
                </a:moveTo>
                <a:lnTo>
                  <a:pt x="2193983" y="0"/>
                </a:lnTo>
                <a:lnTo>
                  <a:pt x="2193983" y="2193984"/>
                </a:lnTo>
                <a:lnTo>
                  <a:pt x="0" y="219398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154523" y="825456"/>
            <a:ext cx="1186984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為什麼我們需要早餐？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017498" y="4117412"/>
            <a:ext cx="6076113" cy="6149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1. </a:t>
            </a:r>
            <a:r>
              <a:rPr lang="en-US" sz="300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學習效果不好</a:t>
            </a: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：大腦缺糖，上課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容易分心、精神不繼、打瞌睡。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2. </a:t>
            </a:r>
            <a:r>
              <a:rPr lang="en-US" sz="300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情緒不穩定</a:t>
            </a: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：容易感到焦躁、疲倦、 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沒耐心。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3. </a:t>
            </a:r>
            <a:r>
              <a:rPr lang="en-US" sz="300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腸胃受傷害</a:t>
            </a: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：胃酸分泌卻沒有食物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消化，容易胃痛。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4. </a:t>
            </a:r>
            <a:r>
              <a:rPr lang="en-US" sz="300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體力不足</a:t>
            </a: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：運動表現下降。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5. </a:t>
            </a:r>
            <a:r>
              <a:rPr lang="en-US" sz="300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增加肥胖機率</a:t>
            </a: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：除了會引起飢餓感，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還會使後續餐別暴飲暴食，而導致</a:t>
            </a:r>
          </a:p>
          <a:p>
            <a:pPr algn="l">
              <a:lnSpc>
                <a:spcPts val="3479"/>
              </a:lnSpc>
            </a:pPr>
            <a:r>
              <a:rPr lang="en-US" sz="3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體重超標。</a:t>
            </a:r>
          </a:p>
          <a:p>
            <a:pPr algn="l">
              <a:lnSpc>
                <a:spcPts val="3479"/>
              </a:lnSpc>
            </a:pPr>
            <a:r>
              <a:rPr lang="en-US" sz="3000" spc="3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6. </a:t>
            </a:r>
            <a:r>
              <a:rPr lang="en-US" sz="3000" spc="3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增加血管疾病的風險</a:t>
            </a:r>
            <a:r>
              <a:rPr lang="en-US" sz="3000" spc="3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：可能導致體重</a:t>
            </a:r>
          </a:p>
          <a:p>
            <a:pPr algn="l">
              <a:lnSpc>
                <a:spcPts val="3479"/>
              </a:lnSpc>
            </a:pPr>
            <a:r>
              <a:rPr lang="en-US" sz="3000" spc="3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超標、胰島素阻抗、血壓升高、</a:t>
            </a:r>
          </a:p>
          <a:p>
            <a:pPr algn="l">
              <a:lnSpc>
                <a:spcPts val="3479"/>
              </a:lnSpc>
            </a:pPr>
            <a:r>
              <a:rPr lang="en-US" sz="3000" spc="3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腰圍超標、提升膽固醇、LDL上升等</a:t>
            </a:r>
          </a:p>
          <a:p>
            <a:pPr algn="l">
              <a:lnSpc>
                <a:spcPts val="3479"/>
              </a:lnSpc>
            </a:pPr>
            <a:r>
              <a:rPr lang="en-US" sz="3000" spc="3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新陳代謝風險有關。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60937" y="2923320"/>
            <a:ext cx="468420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🧠叫醒大腦與身體的「開關」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023361" y="2872520"/>
            <a:ext cx="426350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⚡大腦的能源啟動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973554" y="2872520"/>
            <a:ext cx="426350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⚠️不吃早餐的代價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69074" y="4128440"/>
            <a:ext cx="4977762" cy="1616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上午 9:00 至 11:00 是大腦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注意力與記憶力的顛峰，早餐是啟動黃金時段的第一把鑰匙。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91470" y="4128440"/>
            <a:ext cx="4365412" cy="1616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早餐提供學習所需的葡萄糖與體力基礎，讓思緒清晰、反應敏捷。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>
            <a:off x="16210200" y="-730365"/>
            <a:ext cx="3063061" cy="2863962"/>
          </a:xfrm>
          <a:custGeom>
            <a:avLst/>
            <a:gdLst/>
            <a:ahLst/>
            <a:cxnLst/>
            <a:rect l="l" t="t" r="r" b="b"/>
            <a:pathLst>
              <a:path w="3063061" h="2863962">
                <a:moveTo>
                  <a:pt x="3063061" y="0"/>
                </a:moveTo>
                <a:lnTo>
                  <a:pt x="0" y="0"/>
                </a:lnTo>
                <a:lnTo>
                  <a:pt x="0" y="2863962"/>
                </a:lnTo>
                <a:lnTo>
                  <a:pt x="3063061" y="2863962"/>
                </a:lnTo>
                <a:lnTo>
                  <a:pt x="3063061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919172" y="8252920"/>
            <a:ext cx="3546428" cy="2828276"/>
          </a:xfrm>
          <a:custGeom>
            <a:avLst/>
            <a:gdLst/>
            <a:ahLst/>
            <a:cxnLst/>
            <a:rect l="l" t="t" r="r" b="b"/>
            <a:pathLst>
              <a:path w="3546428" h="2828276">
                <a:moveTo>
                  <a:pt x="3546428" y="0"/>
                </a:moveTo>
                <a:lnTo>
                  <a:pt x="0" y="0"/>
                </a:lnTo>
                <a:lnTo>
                  <a:pt x="0" y="2828276"/>
                </a:lnTo>
                <a:lnTo>
                  <a:pt x="3546428" y="2828276"/>
                </a:lnTo>
                <a:lnTo>
                  <a:pt x="354642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59892">
            <a:off x="-183439" y="8597117"/>
            <a:ext cx="2009066" cy="2571605"/>
          </a:xfrm>
          <a:custGeom>
            <a:avLst/>
            <a:gdLst/>
            <a:ahLst/>
            <a:cxnLst/>
            <a:rect l="l" t="t" r="r" b="b"/>
            <a:pathLst>
              <a:path w="2009066" h="2571605">
                <a:moveTo>
                  <a:pt x="0" y="0"/>
                </a:moveTo>
                <a:lnTo>
                  <a:pt x="2009066" y="0"/>
                </a:lnTo>
                <a:lnTo>
                  <a:pt x="2009066" y="2571605"/>
                </a:lnTo>
                <a:lnTo>
                  <a:pt x="0" y="2571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180971">
            <a:off x="-579376" y="-470293"/>
            <a:ext cx="2729762" cy="3155795"/>
          </a:xfrm>
          <a:custGeom>
            <a:avLst/>
            <a:gdLst/>
            <a:ahLst/>
            <a:cxnLst/>
            <a:rect l="l" t="t" r="r" b="b"/>
            <a:pathLst>
              <a:path w="2729762" h="3155795">
                <a:moveTo>
                  <a:pt x="0" y="0"/>
                </a:moveTo>
                <a:lnTo>
                  <a:pt x="2729762" y="0"/>
                </a:lnTo>
                <a:lnTo>
                  <a:pt x="2729762" y="3155795"/>
                </a:lnTo>
                <a:lnTo>
                  <a:pt x="0" y="31557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4440" y="3385463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1" y="0"/>
                </a:lnTo>
                <a:lnTo>
                  <a:pt x="5055841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739905" y="3385463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0" y="0"/>
                </a:lnTo>
                <a:lnTo>
                  <a:pt x="5055840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756464" y="3385463"/>
            <a:ext cx="5055840" cy="1388058"/>
          </a:xfrm>
          <a:custGeom>
            <a:avLst/>
            <a:gdLst/>
            <a:ahLst/>
            <a:cxnLst/>
            <a:rect l="l" t="t" r="r" b="b"/>
            <a:pathLst>
              <a:path w="5055840" h="1388058">
                <a:moveTo>
                  <a:pt x="0" y="0"/>
                </a:moveTo>
                <a:lnTo>
                  <a:pt x="5055840" y="0"/>
                </a:lnTo>
                <a:lnTo>
                  <a:pt x="5055840" y="1388058"/>
                </a:lnTo>
                <a:lnTo>
                  <a:pt x="0" y="1388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732766" y="2219008"/>
            <a:ext cx="975247" cy="975247"/>
          </a:xfrm>
          <a:custGeom>
            <a:avLst/>
            <a:gdLst/>
            <a:ahLst/>
            <a:cxnLst/>
            <a:rect l="l" t="t" r="r" b="b"/>
            <a:pathLst>
              <a:path w="975247" h="975247">
                <a:moveTo>
                  <a:pt x="0" y="0"/>
                </a:moveTo>
                <a:lnTo>
                  <a:pt x="975247" y="0"/>
                </a:lnTo>
                <a:lnTo>
                  <a:pt x="975247" y="975247"/>
                </a:lnTo>
                <a:lnTo>
                  <a:pt x="0" y="9752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608206" y="2219008"/>
            <a:ext cx="975247" cy="975247"/>
          </a:xfrm>
          <a:custGeom>
            <a:avLst/>
            <a:gdLst/>
            <a:ahLst/>
            <a:cxnLst/>
            <a:rect l="l" t="t" r="r" b="b"/>
            <a:pathLst>
              <a:path w="975247" h="975247">
                <a:moveTo>
                  <a:pt x="0" y="0"/>
                </a:moveTo>
                <a:lnTo>
                  <a:pt x="975247" y="0"/>
                </a:lnTo>
                <a:lnTo>
                  <a:pt x="975247" y="975247"/>
                </a:lnTo>
                <a:lnTo>
                  <a:pt x="0" y="9752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913641" y="2199958"/>
            <a:ext cx="975247" cy="975247"/>
          </a:xfrm>
          <a:custGeom>
            <a:avLst/>
            <a:gdLst/>
            <a:ahLst/>
            <a:cxnLst/>
            <a:rect l="l" t="t" r="r" b="b"/>
            <a:pathLst>
              <a:path w="975247" h="975247">
                <a:moveTo>
                  <a:pt x="0" y="0"/>
                </a:moveTo>
                <a:lnTo>
                  <a:pt x="975247" y="0"/>
                </a:lnTo>
                <a:lnTo>
                  <a:pt x="975247" y="975247"/>
                </a:lnTo>
                <a:lnTo>
                  <a:pt x="0" y="9752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277005" y="14482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5" y="0"/>
                </a:lnTo>
                <a:lnTo>
                  <a:pt x="1000145" y="883877"/>
                </a:lnTo>
                <a:lnTo>
                  <a:pt x="0" y="8838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3589647" y="1335130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12089" y="5828256"/>
            <a:ext cx="4378351" cy="1576206"/>
          </a:xfrm>
          <a:custGeom>
            <a:avLst/>
            <a:gdLst/>
            <a:ahLst/>
            <a:cxnLst/>
            <a:rect l="l" t="t" r="r" b="b"/>
            <a:pathLst>
              <a:path w="4378351" h="1576206">
                <a:moveTo>
                  <a:pt x="0" y="0"/>
                </a:moveTo>
                <a:lnTo>
                  <a:pt x="4378352" y="0"/>
                </a:lnTo>
                <a:lnTo>
                  <a:pt x="4378352" y="1576207"/>
                </a:lnTo>
                <a:lnTo>
                  <a:pt x="0" y="157620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111176" y="893747"/>
            <a:ext cx="1186984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早餐怎麼吃最好？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9074" y="3738180"/>
            <a:ext cx="4684202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When? 抓對時間點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185127" y="3738180"/>
            <a:ext cx="426350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How?  吃適當的量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203836" y="3719130"/>
            <a:ext cx="426350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What?  挑選好食物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7450" y="5131367"/>
            <a:ext cx="6059111" cy="215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建議在起床後1~2小時內用完第一餐。一般來說，規律的</a:t>
            </a:r>
            <a:r>
              <a:rPr lang="en-US" sz="30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早餐與午餐</a:t>
            </a: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時間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應間隔4~5小時</a:t>
            </a: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，所以，吃</a:t>
            </a:r>
            <a:r>
              <a:rPr lang="en-US" sz="30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</a:t>
            </a: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在早晨的</a:t>
            </a:r>
            <a:r>
              <a:rPr lang="en-US" sz="30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7~9點</a:t>
            </a: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之間</a:t>
            </a:r>
            <a:r>
              <a:rPr lang="en-US" sz="30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最好</a:t>
            </a: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890626" y="5067526"/>
            <a:ext cx="5076826" cy="3245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在營養攝取和份量上來看，</a:t>
            </a:r>
          </a:p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應掌握均衡飲食不過量為原則。早餐熱量應佔整天的1/5。</a:t>
            </a:r>
          </a:p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國小1~3年級：300~400大卡</a:t>
            </a:r>
          </a:p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國小4~6年級：350~450大卡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國中：350~500大卡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371012" y="5106896"/>
            <a:ext cx="2030974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請看下一頁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933352" y="8835356"/>
            <a:ext cx="11467913" cy="104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3"/>
              </a:lnSpc>
              <a:spcBef>
                <a:spcPct val="0"/>
              </a:spcBef>
            </a:pPr>
            <a:r>
              <a:rPr lang="en-US" sz="3002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很多人早上吃不下、沒胃口，跟太晚起、活動量不夠有關</a:t>
            </a:r>
            <a:r>
              <a:rPr lang="en-US" sz="3002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</a:t>
            </a:r>
          </a:p>
          <a:p>
            <a:pPr algn="l">
              <a:lnSpc>
                <a:spcPts val="4203"/>
              </a:lnSpc>
              <a:spcBef>
                <a:spcPct val="0"/>
              </a:spcBef>
            </a:pPr>
            <a:r>
              <a:rPr lang="en-US" sz="3002" dirty="0">
                <a:solidFill>
                  <a:srgbClr val="C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「</a:t>
            </a:r>
            <a:r>
              <a:rPr lang="en-US" sz="3002" dirty="0" err="1">
                <a:solidFill>
                  <a:srgbClr val="C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睡不飽的人早上不會有食慾的」</a:t>
            </a:r>
            <a:r>
              <a:rPr lang="en-US" sz="3002" dirty="0" err="1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可從早睡早起，增加白天活動量做起</a:t>
            </a:r>
            <a:r>
              <a:rPr lang="en-US" sz="3002" dirty="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7222514" y="2040722"/>
            <a:ext cx="9234004" cy="2535154"/>
          </a:xfrm>
          <a:custGeom>
            <a:avLst/>
            <a:gdLst/>
            <a:ahLst/>
            <a:cxnLst/>
            <a:rect l="l" t="t" r="r" b="b"/>
            <a:pathLst>
              <a:path w="9234004" h="2535154">
                <a:moveTo>
                  <a:pt x="0" y="0"/>
                </a:moveTo>
                <a:lnTo>
                  <a:pt x="9234004" y="0"/>
                </a:lnTo>
                <a:lnTo>
                  <a:pt x="9234004" y="2535154"/>
                </a:lnTo>
                <a:lnTo>
                  <a:pt x="0" y="25351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653393" y="1423542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69" y="0"/>
                </a:lnTo>
                <a:lnTo>
                  <a:pt x="830469" y="733927"/>
                </a:lnTo>
                <a:lnTo>
                  <a:pt x="0" y="7339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6673812" y="246914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47509" y="4902292"/>
            <a:ext cx="3343350" cy="917902"/>
          </a:xfrm>
          <a:custGeom>
            <a:avLst/>
            <a:gdLst/>
            <a:ahLst/>
            <a:cxnLst/>
            <a:rect l="l" t="t" r="r" b="b"/>
            <a:pathLst>
              <a:path w="3343350" h="917902">
                <a:moveTo>
                  <a:pt x="0" y="0"/>
                </a:moveTo>
                <a:lnTo>
                  <a:pt x="3343350" y="0"/>
                </a:lnTo>
                <a:lnTo>
                  <a:pt x="3343350" y="917901"/>
                </a:lnTo>
                <a:lnTo>
                  <a:pt x="0" y="9179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3247677"/>
            <a:ext cx="5470997" cy="7246354"/>
          </a:xfrm>
          <a:custGeom>
            <a:avLst/>
            <a:gdLst/>
            <a:ahLst/>
            <a:cxnLst/>
            <a:rect l="l" t="t" r="r" b="b"/>
            <a:pathLst>
              <a:path w="5470997" h="7246354">
                <a:moveTo>
                  <a:pt x="0" y="0"/>
                </a:moveTo>
                <a:lnTo>
                  <a:pt x="5470997" y="0"/>
                </a:lnTo>
                <a:lnTo>
                  <a:pt x="5470997" y="7246354"/>
                </a:lnTo>
                <a:lnTo>
                  <a:pt x="0" y="72463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980712" y="9229843"/>
            <a:ext cx="3343350" cy="917902"/>
          </a:xfrm>
          <a:custGeom>
            <a:avLst/>
            <a:gdLst/>
            <a:ahLst/>
            <a:cxnLst/>
            <a:rect l="l" t="t" r="r" b="b"/>
            <a:pathLst>
              <a:path w="3343350" h="917902">
                <a:moveTo>
                  <a:pt x="0" y="0"/>
                </a:moveTo>
                <a:lnTo>
                  <a:pt x="3343351" y="0"/>
                </a:lnTo>
                <a:lnTo>
                  <a:pt x="3343351" y="917902"/>
                </a:lnTo>
                <a:lnTo>
                  <a:pt x="0" y="9179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272878" y="9229843"/>
            <a:ext cx="3343350" cy="917902"/>
          </a:xfrm>
          <a:custGeom>
            <a:avLst/>
            <a:gdLst/>
            <a:ahLst/>
            <a:cxnLst/>
            <a:rect l="l" t="t" r="r" b="b"/>
            <a:pathLst>
              <a:path w="3343350" h="917902">
                <a:moveTo>
                  <a:pt x="0" y="0"/>
                </a:moveTo>
                <a:lnTo>
                  <a:pt x="3343351" y="0"/>
                </a:lnTo>
                <a:lnTo>
                  <a:pt x="3343351" y="917902"/>
                </a:lnTo>
                <a:lnTo>
                  <a:pt x="0" y="9179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445989" y="5931755"/>
            <a:ext cx="4702629" cy="41148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9" y="0"/>
                </a:lnTo>
                <a:lnTo>
                  <a:pt x="4702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6808437" y="698312"/>
            <a:ext cx="9865375" cy="1092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9"/>
              </a:lnSpc>
            </a:pPr>
            <a:r>
              <a:rPr lang="en-US" sz="94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活力早餐的神奇公式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33247" y="2505658"/>
            <a:ext cx="7962067" cy="15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健康的早餐不是只吃飽就好，要包含三大關鍵營養素。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69447" y="5062475"/>
            <a:ext cx="2655713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優質碳水化合物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28022" y="9390027"/>
            <a:ext cx="2248731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優質蛋白質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052717" y="9390027"/>
            <a:ext cx="1783672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膳食纖維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69447" y="8235735"/>
            <a:ext cx="2655713" cy="672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活力早餐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4492" y="6472228"/>
            <a:ext cx="11353980" cy="3117183"/>
          </a:xfrm>
          <a:custGeom>
            <a:avLst/>
            <a:gdLst/>
            <a:ahLst/>
            <a:cxnLst/>
            <a:rect l="l" t="t" r="r" b="b"/>
            <a:pathLst>
              <a:path w="11353980" h="3117183">
                <a:moveTo>
                  <a:pt x="0" y="0"/>
                </a:moveTo>
                <a:lnTo>
                  <a:pt x="11353979" y="0"/>
                </a:lnTo>
                <a:lnTo>
                  <a:pt x="11353979" y="3117183"/>
                </a:lnTo>
                <a:lnTo>
                  <a:pt x="0" y="3117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59992" y="3105579"/>
            <a:ext cx="8384008" cy="262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能量大隊－</a:t>
            </a:r>
          </a:p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優質碳水化合物</a:t>
            </a:r>
          </a:p>
        </p:txBody>
      </p:sp>
      <p:sp>
        <p:nvSpPr>
          <p:cNvPr id="8" name="Freeform 8"/>
          <p:cNvSpPr/>
          <p:nvPr/>
        </p:nvSpPr>
        <p:spPr>
          <a:xfrm>
            <a:off x="8728765" y="3663242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70" y="0"/>
                </a:lnTo>
                <a:lnTo>
                  <a:pt x="830470" y="733927"/>
                </a:lnTo>
                <a:lnTo>
                  <a:pt x="0" y="7339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6759228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302113" y="159588"/>
            <a:ext cx="4702629" cy="41148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9" y="0"/>
                </a:lnTo>
                <a:lnTo>
                  <a:pt x="4702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351439">
            <a:off x="9769421" y="1157643"/>
            <a:ext cx="7189023" cy="5212042"/>
          </a:xfrm>
          <a:custGeom>
            <a:avLst/>
            <a:gdLst/>
            <a:ahLst/>
            <a:cxnLst/>
            <a:rect l="l" t="t" r="r" b="b"/>
            <a:pathLst>
              <a:path w="7189023" h="5212042">
                <a:moveTo>
                  <a:pt x="0" y="0"/>
                </a:moveTo>
                <a:lnTo>
                  <a:pt x="7189023" y="0"/>
                </a:lnTo>
                <a:lnTo>
                  <a:pt x="7189023" y="5212042"/>
                </a:lnTo>
                <a:lnTo>
                  <a:pt x="0" y="52120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68994" y="6710492"/>
            <a:ext cx="10180514" cy="235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7"/>
              </a:lnSpc>
            </a:pPr>
            <a:r>
              <a:rPr lang="en-US" sz="3906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主要功能：提供</a:t>
            </a:r>
            <a:r>
              <a:rPr lang="en-US" sz="3906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大腦</a:t>
            </a:r>
            <a:r>
              <a:rPr lang="en-US" sz="3906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最直接的</a:t>
            </a:r>
            <a:r>
              <a:rPr lang="en-US" sz="3906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能量來源</a:t>
            </a:r>
            <a:r>
              <a:rPr lang="en-US" sz="3906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  <a:p>
            <a:pPr algn="l">
              <a:lnSpc>
                <a:spcPts val="6327"/>
              </a:lnSpc>
            </a:pPr>
            <a:r>
              <a:rPr lang="en-US" sz="3906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全麥吐司、燕麥片、地瓜、御飯糰、饅頭。</a:t>
            </a:r>
          </a:p>
          <a:p>
            <a:pPr algn="l">
              <a:lnSpc>
                <a:spcPts val="6327"/>
              </a:lnSpc>
            </a:pPr>
            <a:r>
              <a:rPr lang="en-US" sz="3906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含糖量過高的草莓果醬吐司、巧克力甜甜圈。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25505" y="8418779"/>
            <a:ext cx="760669" cy="776193"/>
          </a:xfrm>
          <a:custGeom>
            <a:avLst/>
            <a:gdLst/>
            <a:ahLst/>
            <a:cxnLst/>
            <a:rect l="l" t="t" r="r" b="b"/>
            <a:pathLst>
              <a:path w="760669" h="776193">
                <a:moveTo>
                  <a:pt x="0" y="0"/>
                </a:moveTo>
                <a:lnTo>
                  <a:pt x="760669" y="0"/>
                </a:lnTo>
                <a:lnTo>
                  <a:pt x="760669" y="776192"/>
                </a:lnTo>
                <a:lnTo>
                  <a:pt x="0" y="7761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25505" y="7593335"/>
            <a:ext cx="760669" cy="760669"/>
          </a:xfrm>
          <a:custGeom>
            <a:avLst/>
            <a:gdLst/>
            <a:ahLst/>
            <a:cxnLst/>
            <a:rect l="l" t="t" r="r" b="b"/>
            <a:pathLst>
              <a:path w="760669" h="760669">
                <a:moveTo>
                  <a:pt x="0" y="0"/>
                </a:moveTo>
                <a:lnTo>
                  <a:pt x="760669" y="0"/>
                </a:lnTo>
                <a:lnTo>
                  <a:pt x="760669" y="760669"/>
                </a:lnTo>
                <a:lnTo>
                  <a:pt x="0" y="7606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132364">
            <a:off x="14947263" y="6684499"/>
            <a:ext cx="3147628" cy="2675484"/>
          </a:xfrm>
          <a:custGeom>
            <a:avLst/>
            <a:gdLst/>
            <a:ahLst/>
            <a:cxnLst/>
            <a:rect l="l" t="t" r="r" b="b"/>
            <a:pathLst>
              <a:path w="3147628" h="2675484">
                <a:moveTo>
                  <a:pt x="0" y="0"/>
                </a:moveTo>
                <a:lnTo>
                  <a:pt x="3147628" y="0"/>
                </a:lnTo>
                <a:lnTo>
                  <a:pt x="3147628" y="2675484"/>
                </a:lnTo>
                <a:lnTo>
                  <a:pt x="0" y="267548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4939853" y="7734744"/>
            <a:ext cx="4196177" cy="3346451"/>
          </a:xfrm>
          <a:custGeom>
            <a:avLst/>
            <a:gdLst/>
            <a:ahLst/>
            <a:cxnLst/>
            <a:rect l="l" t="t" r="r" b="b"/>
            <a:pathLst>
              <a:path w="4196177" h="3346451">
                <a:moveTo>
                  <a:pt x="0" y="0"/>
                </a:moveTo>
                <a:lnTo>
                  <a:pt x="4196177" y="0"/>
                </a:lnTo>
                <a:lnTo>
                  <a:pt x="4196177" y="3346452"/>
                </a:lnTo>
                <a:lnTo>
                  <a:pt x="0" y="33464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0230" y="6453204"/>
            <a:ext cx="12374088" cy="3397249"/>
          </a:xfrm>
          <a:custGeom>
            <a:avLst/>
            <a:gdLst/>
            <a:ahLst/>
            <a:cxnLst/>
            <a:rect l="l" t="t" r="r" b="b"/>
            <a:pathLst>
              <a:path w="12374088" h="3397249">
                <a:moveTo>
                  <a:pt x="0" y="0"/>
                </a:moveTo>
                <a:lnTo>
                  <a:pt x="12374088" y="0"/>
                </a:lnTo>
                <a:lnTo>
                  <a:pt x="12374088" y="3397250"/>
                </a:lnTo>
                <a:lnTo>
                  <a:pt x="0" y="33972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59992" y="3105579"/>
            <a:ext cx="8384008" cy="262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修復大隊－</a:t>
            </a:r>
          </a:p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  優質蛋白質</a:t>
            </a:r>
          </a:p>
        </p:txBody>
      </p:sp>
      <p:sp>
        <p:nvSpPr>
          <p:cNvPr id="9" name="Freeform 9"/>
          <p:cNvSpPr/>
          <p:nvPr/>
        </p:nvSpPr>
        <p:spPr>
          <a:xfrm>
            <a:off x="8613088" y="3565469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70" y="0"/>
                </a:lnTo>
                <a:lnTo>
                  <a:pt x="830470" y="733927"/>
                </a:lnTo>
                <a:lnTo>
                  <a:pt x="0" y="7339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6759228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57961" y="6886119"/>
            <a:ext cx="11626357" cy="2343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42"/>
              </a:lnSpc>
            </a:pPr>
            <a:r>
              <a:rPr lang="en-US" sz="341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主要功能：</a:t>
            </a:r>
            <a:r>
              <a:rPr lang="en-US" sz="3410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幫助肌肉生長，讓身體有飽足感</a:t>
            </a:r>
            <a:r>
              <a:rPr lang="en-US" sz="341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，上課肚子不咕嚕叫。</a:t>
            </a:r>
          </a:p>
          <a:p>
            <a:pPr algn="l">
              <a:lnSpc>
                <a:spcPts val="6342"/>
              </a:lnSpc>
            </a:pPr>
            <a:r>
              <a:rPr lang="en-US" sz="341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 雞蛋、豆漿、鮮乳、起司、水煮雞胸肉。</a:t>
            </a:r>
          </a:p>
          <a:p>
            <a:pPr algn="l">
              <a:lnSpc>
                <a:spcPts val="6342"/>
              </a:lnSpc>
            </a:pPr>
            <a:r>
              <a:rPr lang="en-US" sz="3410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 油炸雞排、重加工的培根或熱狗。</a:t>
            </a:r>
          </a:p>
        </p:txBody>
      </p:sp>
      <p:sp>
        <p:nvSpPr>
          <p:cNvPr id="12" name="Freeform 12"/>
          <p:cNvSpPr/>
          <p:nvPr/>
        </p:nvSpPr>
        <p:spPr>
          <a:xfrm>
            <a:off x="990600" y="8577357"/>
            <a:ext cx="760669" cy="776193"/>
          </a:xfrm>
          <a:custGeom>
            <a:avLst/>
            <a:gdLst/>
            <a:ahLst/>
            <a:cxnLst/>
            <a:rect l="l" t="t" r="r" b="b"/>
            <a:pathLst>
              <a:path w="760669" h="776193">
                <a:moveTo>
                  <a:pt x="0" y="0"/>
                </a:moveTo>
                <a:lnTo>
                  <a:pt x="760669" y="0"/>
                </a:lnTo>
                <a:lnTo>
                  <a:pt x="760669" y="776193"/>
                </a:lnTo>
                <a:lnTo>
                  <a:pt x="0" y="776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90600" y="7726567"/>
            <a:ext cx="760669" cy="760669"/>
          </a:xfrm>
          <a:custGeom>
            <a:avLst/>
            <a:gdLst/>
            <a:ahLst/>
            <a:cxnLst/>
            <a:rect l="l" t="t" r="r" b="b"/>
            <a:pathLst>
              <a:path w="760669" h="760669">
                <a:moveTo>
                  <a:pt x="0" y="0"/>
                </a:moveTo>
                <a:lnTo>
                  <a:pt x="760669" y="0"/>
                </a:lnTo>
                <a:lnTo>
                  <a:pt x="760669" y="760669"/>
                </a:lnTo>
                <a:lnTo>
                  <a:pt x="0" y="7606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444948" y="-1058344"/>
            <a:ext cx="4702629" cy="41148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328224">
            <a:off x="10631204" y="1292678"/>
            <a:ext cx="6401614" cy="5057275"/>
          </a:xfrm>
          <a:custGeom>
            <a:avLst/>
            <a:gdLst/>
            <a:ahLst/>
            <a:cxnLst/>
            <a:rect l="l" t="t" r="r" b="b"/>
            <a:pathLst>
              <a:path w="6401614" h="5057275">
                <a:moveTo>
                  <a:pt x="0" y="0"/>
                </a:moveTo>
                <a:lnTo>
                  <a:pt x="6401614" y="0"/>
                </a:lnTo>
                <a:lnTo>
                  <a:pt x="6401614" y="5057275"/>
                </a:lnTo>
                <a:lnTo>
                  <a:pt x="0" y="505727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flipH="1" flipV="1">
            <a:off x="-585698" y="-730365"/>
            <a:ext cx="3228796" cy="2574965"/>
          </a:xfrm>
          <a:custGeom>
            <a:avLst/>
            <a:gdLst/>
            <a:ahLst/>
            <a:cxnLst/>
            <a:rect l="l" t="t" r="r" b="b"/>
            <a:pathLst>
              <a:path w="3228796" h="2574965">
                <a:moveTo>
                  <a:pt x="3228796" y="2574965"/>
                </a:moveTo>
                <a:lnTo>
                  <a:pt x="0" y="2574965"/>
                </a:lnTo>
                <a:lnTo>
                  <a:pt x="0" y="0"/>
                </a:lnTo>
                <a:lnTo>
                  <a:pt x="3228796" y="0"/>
                </a:lnTo>
                <a:lnTo>
                  <a:pt x="3228796" y="25749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230" y="6453204"/>
            <a:ext cx="12397951" cy="3403801"/>
          </a:xfrm>
          <a:custGeom>
            <a:avLst/>
            <a:gdLst/>
            <a:ahLst/>
            <a:cxnLst/>
            <a:rect l="l" t="t" r="r" b="b"/>
            <a:pathLst>
              <a:path w="12397951" h="3403801">
                <a:moveTo>
                  <a:pt x="0" y="0"/>
                </a:moveTo>
                <a:lnTo>
                  <a:pt x="12397952" y="0"/>
                </a:lnTo>
                <a:lnTo>
                  <a:pt x="12397952" y="3403801"/>
                </a:lnTo>
                <a:lnTo>
                  <a:pt x="0" y="34038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59992" y="3105579"/>
            <a:ext cx="9166563" cy="262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防禦大隊－</a:t>
            </a:r>
          </a:p>
          <a:p>
            <a:pPr algn="l">
              <a:lnSpc>
                <a:spcPts val="10260"/>
              </a:lnSpc>
            </a:pPr>
            <a:r>
              <a:rPr lang="en-US" sz="9000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膳食纖維與維生素</a:t>
            </a:r>
          </a:p>
        </p:txBody>
      </p:sp>
      <p:sp>
        <p:nvSpPr>
          <p:cNvPr id="8" name="Freeform 8"/>
          <p:cNvSpPr/>
          <p:nvPr/>
        </p:nvSpPr>
        <p:spPr>
          <a:xfrm>
            <a:off x="9182219" y="3508556"/>
            <a:ext cx="830469" cy="733927"/>
          </a:xfrm>
          <a:custGeom>
            <a:avLst/>
            <a:gdLst/>
            <a:ahLst/>
            <a:cxnLst/>
            <a:rect l="l" t="t" r="r" b="b"/>
            <a:pathLst>
              <a:path w="830469" h="733927">
                <a:moveTo>
                  <a:pt x="0" y="0"/>
                </a:moveTo>
                <a:lnTo>
                  <a:pt x="830470" y="0"/>
                </a:lnTo>
                <a:lnTo>
                  <a:pt x="830470" y="733927"/>
                </a:lnTo>
                <a:lnTo>
                  <a:pt x="0" y="7339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6759228" y="557117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8"/>
                </a:lnTo>
                <a:lnTo>
                  <a:pt x="1000144" y="883878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81825" y="7168156"/>
            <a:ext cx="11626357" cy="1758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2"/>
              </a:lnSpc>
            </a:pPr>
            <a:r>
              <a:rPr lang="en-US" sz="390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主要功能：</a:t>
            </a:r>
            <a:r>
              <a:rPr lang="en-US" sz="390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幫助腸胃蠕動</a:t>
            </a:r>
            <a:r>
              <a:rPr lang="en-US" sz="390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，排便順暢，</a:t>
            </a:r>
            <a:r>
              <a:rPr lang="en-US" sz="3909">
                <a:solidFill>
                  <a:srgbClr val="CF3B3B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維持身體免疫力</a:t>
            </a:r>
            <a:r>
              <a:rPr lang="en-US" sz="390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。</a:t>
            </a:r>
          </a:p>
          <a:p>
            <a:pPr algn="l">
              <a:lnSpc>
                <a:spcPts val="7272"/>
              </a:lnSpc>
            </a:pPr>
            <a:r>
              <a:rPr lang="en-US" sz="390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      早餐加一份蔬菜、水果，或是綜合堅果。</a:t>
            </a:r>
          </a:p>
        </p:txBody>
      </p:sp>
      <p:sp>
        <p:nvSpPr>
          <p:cNvPr id="11" name="Freeform 11"/>
          <p:cNvSpPr/>
          <p:nvPr/>
        </p:nvSpPr>
        <p:spPr>
          <a:xfrm>
            <a:off x="996125" y="8194913"/>
            <a:ext cx="760669" cy="760669"/>
          </a:xfrm>
          <a:custGeom>
            <a:avLst/>
            <a:gdLst/>
            <a:ahLst/>
            <a:cxnLst/>
            <a:rect l="l" t="t" r="r" b="b"/>
            <a:pathLst>
              <a:path w="760669" h="760669">
                <a:moveTo>
                  <a:pt x="0" y="0"/>
                </a:moveTo>
                <a:lnTo>
                  <a:pt x="760668" y="0"/>
                </a:lnTo>
                <a:lnTo>
                  <a:pt x="760668" y="760668"/>
                </a:lnTo>
                <a:lnTo>
                  <a:pt x="0" y="7606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118429" y="-1456207"/>
            <a:ext cx="4702629" cy="41148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424634">
            <a:off x="10526085" y="502587"/>
            <a:ext cx="5920168" cy="5446555"/>
          </a:xfrm>
          <a:custGeom>
            <a:avLst/>
            <a:gdLst/>
            <a:ahLst/>
            <a:cxnLst/>
            <a:rect l="l" t="t" r="r" b="b"/>
            <a:pathLst>
              <a:path w="5920168" h="5446555">
                <a:moveTo>
                  <a:pt x="0" y="0"/>
                </a:moveTo>
                <a:lnTo>
                  <a:pt x="5920168" y="0"/>
                </a:lnTo>
                <a:lnTo>
                  <a:pt x="5920168" y="5446554"/>
                </a:lnTo>
                <a:lnTo>
                  <a:pt x="0" y="54465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27939" y="6293096"/>
            <a:ext cx="3339462" cy="2588083"/>
          </a:xfrm>
          <a:custGeom>
            <a:avLst/>
            <a:gdLst/>
            <a:ahLst/>
            <a:cxnLst/>
            <a:rect l="l" t="t" r="r" b="b"/>
            <a:pathLst>
              <a:path w="3339462" h="2588083">
                <a:moveTo>
                  <a:pt x="0" y="0"/>
                </a:moveTo>
                <a:lnTo>
                  <a:pt x="3339462" y="0"/>
                </a:lnTo>
                <a:lnTo>
                  <a:pt x="3339462" y="2588083"/>
                </a:lnTo>
                <a:lnTo>
                  <a:pt x="0" y="25880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525177" y="8005965"/>
            <a:ext cx="2185767" cy="2152981"/>
          </a:xfrm>
          <a:custGeom>
            <a:avLst/>
            <a:gdLst/>
            <a:ahLst/>
            <a:cxnLst/>
            <a:rect l="l" t="t" r="r" b="b"/>
            <a:pathLst>
              <a:path w="2185767" h="2152981">
                <a:moveTo>
                  <a:pt x="0" y="0"/>
                </a:moveTo>
                <a:lnTo>
                  <a:pt x="2185767" y="0"/>
                </a:lnTo>
                <a:lnTo>
                  <a:pt x="2185767" y="2152981"/>
                </a:lnTo>
                <a:lnTo>
                  <a:pt x="0" y="215298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B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7532" y="-69416"/>
            <a:ext cx="20851664" cy="10425832"/>
            <a:chOff x="0" y="0"/>
            <a:chExt cx="27802218" cy="139011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901109" y="0"/>
              <a:ext cx="13901109" cy="13901109"/>
            </a:xfrm>
            <a:custGeom>
              <a:avLst/>
              <a:gdLst/>
              <a:ahLst/>
              <a:cxnLst/>
              <a:rect l="l" t="t" r="r" b="b"/>
              <a:pathLst>
                <a:path w="13901109" h="13901109">
                  <a:moveTo>
                    <a:pt x="0" y="0"/>
                  </a:moveTo>
                  <a:lnTo>
                    <a:pt x="13901109" y="0"/>
                  </a:lnTo>
                  <a:lnTo>
                    <a:pt x="13901109" y="13901109"/>
                  </a:lnTo>
                  <a:lnTo>
                    <a:pt x="0" y="13901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1180971">
            <a:off x="-463807" y="-611497"/>
            <a:ext cx="3428166" cy="3963198"/>
          </a:xfrm>
          <a:custGeom>
            <a:avLst/>
            <a:gdLst/>
            <a:ahLst/>
            <a:cxnLst/>
            <a:rect l="l" t="t" r="r" b="b"/>
            <a:pathLst>
              <a:path w="3428166" h="3963198">
                <a:moveTo>
                  <a:pt x="0" y="0"/>
                </a:moveTo>
                <a:lnTo>
                  <a:pt x="3428166" y="0"/>
                </a:lnTo>
                <a:lnTo>
                  <a:pt x="3428166" y="3963198"/>
                </a:lnTo>
                <a:lnTo>
                  <a:pt x="0" y="39631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088351" y="3418762"/>
            <a:ext cx="5360716" cy="1471760"/>
          </a:xfrm>
          <a:custGeom>
            <a:avLst/>
            <a:gdLst/>
            <a:ahLst/>
            <a:cxnLst/>
            <a:rect l="l" t="t" r="r" b="b"/>
            <a:pathLst>
              <a:path w="5360716" h="1471760">
                <a:moveTo>
                  <a:pt x="0" y="0"/>
                </a:moveTo>
                <a:lnTo>
                  <a:pt x="5360715" y="0"/>
                </a:lnTo>
                <a:lnTo>
                  <a:pt x="5360715" y="1471760"/>
                </a:lnTo>
                <a:lnTo>
                  <a:pt x="0" y="1471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894316" y="5830455"/>
            <a:ext cx="5360716" cy="1471760"/>
          </a:xfrm>
          <a:custGeom>
            <a:avLst/>
            <a:gdLst/>
            <a:ahLst/>
            <a:cxnLst/>
            <a:rect l="l" t="t" r="r" b="b"/>
            <a:pathLst>
              <a:path w="5360716" h="1471760">
                <a:moveTo>
                  <a:pt x="0" y="0"/>
                </a:moveTo>
                <a:lnTo>
                  <a:pt x="5360716" y="0"/>
                </a:lnTo>
                <a:lnTo>
                  <a:pt x="5360716" y="1471760"/>
                </a:lnTo>
                <a:lnTo>
                  <a:pt x="0" y="1471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911287" y="8242148"/>
            <a:ext cx="5343745" cy="1467101"/>
          </a:xfrm>
          <a:custGeom>
            <a:avLst/>
            <a:gdLst/>
            <a:ahLst/>
            <a:cxnLst/>
            <a:rect l="l" t="t" r="r" b="b"/>
            <a:pathLst>
              <a:path w="5343745" h="1467101">
                <a:moveTo>
                  <a:pt x="0" y="0"/>
                </a:moveTo>
                <a:lnTo>
                  <a:pt x="5343745" y="0"/>
                </a:lnTo>
                <a:lnTo>
                  <a:pt x="5343745" y="1467101"/>
                </a:lnTo>
                <a:lnTo>
                  <a:pt x="0" y="14671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75878" y="245206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0" y="0"/>
                </a:moveTo>
                <a:lnTo>
                  <a:pt x="1000144" y="0"/>
                </a:lnTo>
                <a:lnTo>
                  <a:pt x="1000144" y="883878"/>
                </a:lnTo>
                <a:lnTo>
                  <a:pt x="0" y="8838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0255032" y="7584363"/>
            <a:ext cx="1000144" cy="883877"/>
          </a:xfrm>
          <a:custGeom>
            <a:avLst/>
            <a:gdLst/>
            <a:ahLst/>
            <a:cxnLst/>
            <a:rect l="l" t="t" r="r" b="b"/>
            <a:pathLst>
              <a:path w="1000144" h="883877">
                <a:moveTo>
                  <a:pt x="1000144" y="0"/>
                </a:moveTo>
                <a:lnTo>
                  <a:pt x="0" y="0"/>
                </a:lnTo>
                <a:lnTo>
                  <a:pt x="0" y="883877"/>
                </a:lnTo>
                <a:lnTo>
                  <a:pt x="1000144" y="883877"/>
                </a:lnTo>
                <a:lnTo>
                  <a:pt x="100014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016223" y="3353760"/>
            <a:ext cx="1780921" cy="1682947"/>
          </a:xfrm>
          <a:custGeom>
            <a:avLst/>
            <a:gdLst/>
            <a:ahLst/>
            <a:cxnLst/>
            <a:rect l="l" t="t" r="r" b="b"/>
            <a:pathLst>
              <a:path w="1780921" h="1682947">
                <a:moveTo>
                  <a:pt x="0" y="0"/>
                </a:moveTo>
                <a:lnTo>
                  <a:pt x="1780921" y="0"/>
                </a:lnTo>
                <a:lnTo>
                  <a:pt x="1780921" y="1682947"/>
                </a:lnTo>
                <a:lnTo>
                  <a:pt x="0" y="16829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195308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901758" y="5693932"/>
            <a:ext cx="2009529" cy="1682947"/>
          </a:xfrm>
          <a:custGeom>
            <a:avLst/>
            <a:gdLst/>
            <a:ahLst/>
            <a:cxnLst/>
            <a:rect l="l" t="t" r="r" b="b"/>
            <a:pathLst>
              <a:path w="2009529" h="1682947">
                <a:moveTo>
                  <a:pt x="0" y="0"/>
                </a:moveTo>
                <a:lnTo>
                  <a:pt x="2009529" y="0"/>
                </a:lnTo>
                <a:lnTo>
                  <a:pt x="2009529" y="1682947"/>
                </a:lnTo>
                <a:lnTo>
                  <a:pt x="0" y="16829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2244" r="-7946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015901" y="8026301"/>
            <a:ext cx="1781243" cy="1682947"/>
          </a:xfrm>
          <a:custGeom>
            <a:avLst/>
            <a:gdLst/>
            <a:ahLst/>
            <a:cxnLst/>
            <a:rect l="l" t="t" r="r" b="b"/>
            <a:pathLst>
              <a:path w="1781243" h="1682947">
                <a:moveTo>
                  <a:pt x="0" y="0"/>
                </a:moveTo>
                <a:lnTo>
                  <a:pt x="1781243" y="0"/>
                </a:lnTo>
                <a:lnTo>
                  <a:pt x="1781243" y="1682948"/>
                </a:lnTo>
                <a:lnTo>
                  <a:pt x="0" y="1682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9525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439315" y="13972"/>
            <a:ext cx="6848685" cy="10273028"/>
          </a:xfrm>
          <a:custGeom>
            <a:avLst/>
            <a:gdLst/>
            <a:ahLst/>
            <a:cxnLst/>
            <a:rect l="l" t="t" r="r" b="b"/>
            <a:pathLst>
              <a:path w="6848685" h="10273028">
                <a:moveTo>
                  <a:pt x="0" y="0"/>
                </a:moveTo>
                <a:lnTo>
                  <a:pt x="6848685" y="0"/>
                </a:lnTo>
                <a:lnTo>
                  <a:pt x="6848685" y="10273028"/>
                </a:lnTo>
                <a:lnTo>
                  <a:pt x="0" y="102730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-1031085" y="7939224"/>
            <a:ext cx="3554072" cy="2834373"/>
          </a:xfrm>
          <a:custGeom>
            <a:avLst/>
            <a:gdLst/>
            <a:ahLst/>
            <a:cxnLst/>
            <a:rect l="l" t="t" r="r" b="b"/>
            <a:pathLst>
              <a:path w="3554072" h="2834373">
                <a:moveTo>
                  <a:pt x="3554072" y="0"/>
                </a:moveTo>
                <a:lnTo>
                  <a:pt x="0" y="0"/>
                </a:lnTo>
                <a:lnTo>
                  <a:pt x="0" y="2834372"/>
                </a:lnTo>
                <a:lnTo>
                  <a:pt x="3554072" y="2834372"/>
                </a:lnTo>
                <a:lnTo>
                  <a:pt x="3554072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459892">
            <a:off x="-113337" y="8356713"/>
            <a:ext cx="1802338" cy="2306992"/>
          </a:xfrm>
          <a:custGeom>
            <a:avLst/>
            <a:gdLst/>
            <a:ahLst/>
            <a:cxnLst/>
            <a:rect l="l" t="t" r="r" b="b"/>
            <a:pathLst>
              <a:path w="1802338" h="2306992">
                <a:moveTo>
                  <a:pt x="0" y="0"/>
                </a:moveTo>
                <a:lnTo>
                  <a:pt x="1802338" y="0"/>
                </a:lnTo>
                <a:lnTo>
                  <a:pt x="1802338" y="2306993"/>
                </a:lnTo>
                <a:lnTo>
                  <a:pt x="0" y="230699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964826" y="1400175"/>
            <a:ext cx="7501765" cy="1146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</a:pPr>
            <a:r>
              <a:rPr lang="en-US" sz="9999">
                <a:solidFill>
                  <a:srgbClr val="FFFFFF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早餐紅綠燈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5791" y="6165521"/>
            <a:ext cx="4775725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聰明搭配，偶爾吃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374667" y="8577214"/>
            <a:ext cx="461673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營養滿分，天天GO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03406" y="3729054"/>
            <a:ext cx="5145661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可畫朵朵體-繁"/>
                <a:ea typeface="可畫朵朵體-繁"/>
                <a:cs typeface="可畫朵朵體-繁"/>
                <a:sym typeface="可畫朵朵體-繁"/>
              </a:rPr>
              <a:t>油糖危機,要小心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680</Words>
  <Application>Microsoft Office PowerPoint</Application>
  <PresentationFormat>自訂</PresentationFormat>
  <Paragraphs>183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Shantell Sans Bold</vt:lpstr>
      <vt:lpstr>新細明體</vt:lpstr>
      <vt:lpstr>可畫朵朵體-繁</vt:lpstr>
      <vt:lpstr>Calibri</vt:lpstr>
      <vt:lpstr>Arial</vt:lpstr>
      <vt:lpstr>Shantell Sans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早活力早餐GO！</dc:title>
  <cp:lastModifiedBy>User</cp:lastModifiedBy>
  <cp:revision>4</cp:revision>
  <dcterms:created xsi:type="dcterms:W3CDTF">2006-08-16T00:00:00Z</dcterms:created>
  <dcterms:modified xsi:type="dcterms:W3CDTF">2026-08-10T08:18:06Z</dcterms:modified>
  <dc:identifier>DAHRZixQAds</dc:identifier>
</cp:coreProperties>
</file>